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6"/>
    <p:sldMasterId id="2147483840" r:id="rId7"/>
  </p:sldMasterIdLst>
  <p:notesMasterIdLst>
    <p:notesMasterId r:id="rId52"/>
  </p:notesMasterIdLst>
  <p:handoutMasterIdLst>
    <p:handoutMasterId r:id="rId53"/>
  </p:handoutMasterIdLst>
  <p:sldIdLst>
    <p:sldId id="3541" r:id="rId8"/>
    <p:sldId id="3426" r:id="rId9"/>
    <p:sldId id="3521" r:id="rId10"/>
    <p:sldId id="3544" r:id="rId11"/>
    <p:sldId id="3434" r:id="rId12"/>
    <p:sldId id="3570" r:id="rId13"/>
    <p:sldId id="3577" r:id="rId14"/>
    <p:sldId id="3582" r:id="rId15"/>
    <p:sldId id="3562" r:id="rId16"/>
    <p:sldId id="3583" r:id="rId17"/>
    <p:sldId id="3568" r:id="rId18"/>
    <p:sldId id="270" r:id="rId19"/>
    <p:sldId id="294" r:id="rId20"/>
    <p:sldId id="266" r:id="rId21"/>
    <p:sldId id="267" r:id="rId22"/>
    <p:sldId id="312" r:id="rId23"/>
    <p:sldId id="305" r:id="rId24"/>
    <p:sldId id="309" r:id="rId25"/>
    <p:sldId id="310" r:id="rId26"/>
    <p:sldId id="317" r:id="rId27"/>
    <p:sldId id="311" r:id="rId28"/>
    <p:sldId id="314" r:id="rId29"/>
    <p:sldId id="313" r:id="rId30"/>
    <p:sldId id="316" r:id="rId31"/>
    <p:sldId id="318" r:id="rId32"/>
    <p:sldId id="315" r:id="rId33"/>
    <p:sldId id="3524" r:id="rId34"/>
    <p:sldId id="3526" r:id="rId35"/>
    <p:sldId id="3587" r:id="rId36"/>
    <p:sldId id="3529" r:id="rId37"/>
    <p:sldId id="3580" r:id="rId38"/>
    <p:sldId id="3586" r:id="rId39"/>
    <p:sldId id="3532" r:id="rId40"/>
    <p:sldId id="3579" r:id="rId41"/>
    <p:sldId id="3507" r:id="rId42"/>
    <p:sldId id="3531" r:id="rId43"/>
    <p:sldId id="3576" r:id="rId44"/>
    <p:sldId id="3588" r:id="rId45"/>
    <p:sldId id="3572" r:id="rId46"/>
    <p:sldId id="3575" r:id="rId47"/>
    <p:sldId id="3584" r:id="rId48"/>
    <p:sldId id="3546" r:id="rId49"/>
    <p:sldId id="3558" r:id="rId50"/>
    <p:sldId id="3496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B00E6FC9-6FE6-49FB-9B83-E959C4177964}">
          <p14:sldIdLst>
            <p14:sldId id="3541"/>
            <p14:sldId id="3426"/>
            <p14:sldId id="3521"/>
            <p14:sldId id="3544"/>
            <p14:sldId id="3434"/>
            <p14:sldId id="3570"/>
            <p14:sldId id="3577"/>
            <p14:sldId id="3582"/>
            <p14:sldId id="3562"/>
            <p14:sldId id="3583"/>
          </p14:sldIdLst>
        </p14:section>
        <p14:section name="Project Platypus" id="{7C772DD5-1C32-4464-B799-D3DC53272590}">
          <p14:sldIdLst>
            <p14:sldId id="3568"/>
            <p14:sldId id="270"/>
            <p14:sldId id="294"/>
            <p14:sldId id="266"/>
            <p14:sldId id="267"/>
            <p14:sldId id="312"/>
            <p14:sldId id="305"/>
            <p14:sldId id="309"/>
            <p14:sldId id="310"/>
            <p14:sldId id="317"/>
            <p14:sldId id="311"/>
            <p14:sldId id="314"/>
            <p14:sldId id="313"/>
            <p14:sldId id="316"/>
            <p14:sldId id="318"/>
            <p14:sldId id="315"/>
          </p14:sldIdLst>
        </p14:section>
        <p14:section name="Round 5" id="{B642E35A-27CE-4D4A-A8E1-4F41E77701E9}">
          <p14:sldIdLst>
            <p14:sldId id="3524"/>
            <p14:sldId id="3526"/>
            <p14:sldId id="3587"/>
            <p14:sldId id="3529"/>
            <p14:sldId id="3580"/>
            <p14:sldId id="3586"/>
            <p14:sldId id="3532"/>
            <p14:sldId id="3579"/>
          </p14:sldIdLst>
        </p14:section>
        <p14:section name="Applying" id="{4FBD858B-C59B-46AC-A861-F369357AA06F}">
          <p14:sldIdLst>
            <p14:sldId id="3507"/>
            <p14:sldId id="3531"/>
            <p14:sldId id="3576"/>
            <p14:sldId id="3588"/>
            <p14:sldId id="3572"/>
            <p14:sldId id="3575"/>
            <p14:sldId id="3584"/>
            <p14:sldId id="3546"/>
            <p14:sldId id="3558"/>
            <p14:sldId id="34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480" userDrawn="1">
          <p15:clr>
            <a:srgbClr val="A4A3A4"/>
          </p15:clr>
        </p15:guide>
        <p15:guide id="2" pos="937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orient="horz" pos="31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82FC626-7CBB-AFD7-A812-19793E4EEC2D}" name="Nicole A Garfi (DEECA)" initials="N(" userId="S::nicole.garfi@agriculture.vic.gov.au::7d8d587b-e924-4f36-aff6-3ea5958dd60e" providerId="AD"/>
  <p188:author id="{E397EA42-6F97-69EE-C699-D6CB2B912692}" name="Alex S Pattinson (DEECA)" initials="A(" userId="S::alex.pattinson@agriculture.vic.gov.au::fc762ff1-7097-4b1c-a31d-b3b0c00c3022" providerId="AD"/>
  <p188:author id="{D8693C56-2C4E-AF80-DB65-9A1089C55038}" name="Malinda Godino (DEECA)" initials="MG" userId="S::malinda.godino@agriculture.vic.gov.au::8f285d0e-9b34-41e9-8255-f7da8dc2bace" providerId="AD"/>
  <p188:author id="{22828F8E-4660-F9BD-C05D-081B59B147D3}" name="Kirsten L Morrison (DEECA)" initials="KLM(" userId="S::kirsten.morrison@agriculture.vic.gov.au::18260f48-2f24-4d11-b62b-9d539afc0076" providerId="AD"/>
  <p188:author id="{0CEA95FC-E6F7-2C8A-5FDD-01E9651D666C}" name="Kate E Miller (DEECA)" initials="K(" userId="S::kate.miller@agriculture.vic.gov.au::12b28a2d-8f4e-4d76-90b5-3dfee4f3b7d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4E3E"/>
    <a:srgbClr val="CBDCD8"/>
    <a:srgbClr val="194933"/>
    <a:srgbClr val="DDD3C2"/>
    <a:srgbClr val="DDDDDE"/>
    <a:srgbClr val="003A28"/>
    <a:srgbClr val="BABBBD"/>
    <a:srgbClr val="C1C2C4"/>
    <a:srgbClr val="FF9900"/>
    <a:srgbClr val="1A6853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7360D8-CE1F-4048-8178-A111B609FFD6}" v="1" dt="2026-04-13T06:03:33.63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7" autoAdjust="0"/>
    <p:restoredTop sz="86441" autoAdjust="0"/>
  </p:normalViewPr>
  <p:slideViewPr>
    <p:cSldViewPr snapToGrid="0">
      <p:cViewPr varScale="1">
        <p:scale>
          <a:sx n="93" d="100"/>
          <a:sy n="93" d="100"/>
        </p:scale>
        <p:origin x="474" y="306"/>
      </p:cViewPr>
      <p:guideLst>
        <p:guide orient="horz" pos="1480"/>
        <p:guide pos="937"/>
        <p:guide pos="3840"/>
        <p:guide orient="horz" pos="3181"/>
      </p:guideLst>
    </p:cSldViewPr>
  </p:slideViewPr>
  <p:outlineViewPr>
    <p:cViewPr>
      <p:scale>
        <a:sx n="33" d="100"/>
        <a:sy n="33" d="100"/>
      </p:scale>
      <p:origin x="0" y="-835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04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2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handoutMaster" Target="handoutMasters/handoutMaster1.xml"/><Relationship Id="rId58" Type="http://schemas.microsoft.com/office/2015/10/relationships/revisionInfo" Target="revisionInfo.xml"/><Relationship Id="rId5" Type="http://schemas.openxmlformats.org/officeDocument/2006/relationships/customXml" Target="../customXml/item5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microsoft.com/office/2018/10/relationships/authors" Target="author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tableStyles" Target="tableStyle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elwpvicgovau.sharepoint.com/sites/VG000464/PCI%20Established%20Invasive%20Species%20Reform%20Project/PAP%20grants%20summary%20docs/Stream%202%20year%20on%20year%20comparison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elwpvicgovau.sharepoint.com/sites/VG000464/PCI%20Established%20Invasive%20Species%20Reform%20Project/PAP%20grants%20summary%20docs/Stream%202%20year%20on%20year%20comparison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671045266261143E-2"/>
          <c:y val="2.6956193002568504E-2"/>
          <c:w val="0.90215886521293842"/>
          <c:h val="0.8772360903942446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'Species Comparisons'!$B$165</c:f>
              <c:strCache>
                <c:ptCount val="1"/>
                <c:pt idx="0">
                  <c:v> Round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-5.6089936290138958E-17"/>
                  <c:y val="-3.2742855846351064E-3"/>
                </c:manualLayout>
              </c:layout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700" b="0" i="0" u="none" strike="noStrike" kern="120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1.0547639636345108E-2"/>
                      <c:h val="2.635903671366353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1F56-415F-9D20-2B9493534FE4}"/>
                </c:ext>
              </c:extLst>
            </c:dLbl>
            <c:dLbl>
              <c:idx val="11"/>
              <c:layout>
                <c:manualLayout>
                  <c:x val="0"/>
                  <c:y val="-3.2742855846351064E-3"/>
                </c:manualLayout>
              </c:layout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700" b="0" i="0" u="none" strike="noStrike" kern="120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1.2077382843050636E-2"/>
                      <c:h val="2.635903671366353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1F56-415F-9D20-2B9493534FE4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'Species Comparisons'!$A$166:$A$187</c:f>
              <c:strCache>
                <c:ptCount val="22"/>
                <c:pt idx="0">
                  <c:v>Blackberries</c:v>
                </c:pt>
                <c:pt idx="1">
                  <c:v>Gorse</c:v>
                </c:pt>
                <c:pt idx="2">
                  <c:v>Thistle species</c:v>
                </c:pt>
                <c:pt idx="3">
                  <c:v>Broom species</c:v>
                </c:pt>
                <c:pt idx="4">
                  <c:v>Ragwort</c:v>
                </c:pt>
                <c:pt idx="5">
                  <c:v>Paterson's Curse</c:v>
                </c:pt>
                <c:pt idx="6">
                  <c:v>Serrated Tussock</c:v>
                </c:pt>
                <c:pt idx="7">
                  <c:v>Bridal Creeper</c:v>
                </c:pt>
                <c:pt idx="8">
                  <c:v>African Love Grass</c:v>
                </c:pt>
                <c:pt idx="9">
                  <c:v>African Boxthorn</c:v>
                </c:pt>
                <c:pt idx="10">
                  <c:v>Chilean Needle Grass</c:v>
                </c:pt>
                <c:pt idx="11">
                  <c:v>Wheel Cactus</c:v>
                </c:pt>
                <c:pt idx="12">
                  <c:v>St. John’s Wort</c:v>
                </c:pt>
                <c:pt idx="13">
                  <c:v>Watsonia species</c:v>
                </c:pt>
                <c:pt idx="14">
                  <c:v>Willow species</c:v>
                </c:pt>
                <c:pt idx="15">
                  <c:v>Sweet Briar</c:v>
                </c:pt>
                <c:pt idx="16">
                  <c:v>Spiny Rush</c:v>
                </c:pt>
                <c:pt idx="17">
                  <c:v>Bathurst Burr</c:v>
                </c:pt>
                <c:pt idx="18">
                  <c:v>Boneseed</c:v>
                </c:pt>
                <c:pt idx="19">
                  <c:v>Cape Tulip species</c:v>
                </c:pt>
                <c:pt idx="20">
                  <c:v>Hawthorn</c:v>
                </c:pt>
                <c:pt idx="21">
                  <c:v>Horehound</c:v>
                </c:pt>
              </c:strCache>
            </c:strRef>
          </c:cat>
          <c:val>
            <c:numRef>
              <c:f>'Species Comparisons'!$B$166:$B$187</c:f>
              <c:numCache>
                <c:formatCode>General</c:formatCode>
                <c:ptCount val="22"/>
                <c:pt idx="4">
                  <c:v>1</c:v>
                </c:pt>
                <c:pt idx="1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56-415F-9D20-2B9493534FE4}"/>
            </c:ext>
          </c:extLst>
        </c:ser>
        <c:ser>
          <c:idx val="1"/>
          <c:order val="1"/>
          <c:tx>
            <c:strRef>
              <c:f>'Species Comparisons'!$C$165</c:f>
              <c:strCache>
                <c:ptCount val="1"/>
                <c:pt idx="0">
                  <c:v>Round 2</c:v>
                </c:pt>
              </c:strCache>
            </c:strRef>
          </c:tx>
          <c:spPr>
            <a:solidFill>
              <a:schemeClr val="accent4">
                <a:lumMod val="9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8"/>
              <c:layout>
                <c:manualLayout>
                  <c:x val="-1.5297432067055269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0" i="0" u="none" strike="noStrike" kern="120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F56-415F-9D20-2B9493534F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'Species Comparisons'!$A$166:$A$187</c:f>
              <c:strCache>
                <c:ptCount val="22"/>
                <c:pt idx="0">
                  <c:v>Blackberries</c:v>
                </c:pt>
                <c:pt idx="1">
                  <c:v>Gorse</c:v>
                </c:pt>
                <c:pt idx="2">
                  <c:v>Thistle species</c:v>
                </c:pt>
                <c:pt idx="3">
                  <c:v>Broom species</c:v>
                </c:pt>
                <c:pt idx="4">
                  <c:v>Ragwort</c:v>
                </c:pt>
                <c:pt idx="5">
                  <c:v>Paterson's Curse</c:v>
                </c:pt>
                <c:pt idx="6">
                  <c:v>Serrated Tussock</c:v>
                </c:pt>
                <c:pt idx="7">
                  <c:v>Bridal Creeper</c:v>
                </c:pt>
                <c:pt idx="8">
                  <c:v>African Love Grass</c:v>
                </c:pt>
                <c:pt idx="9">
                  <c:v>African Boxthorn</c:v>
                </c:pt>
                <c:pt idx="10">
                  <c:v>Chilean Needle Grass</c:v>
                </c:pt>
                <c:pt idx="11">
                  <c:v>Wheel Cactus</c:v>
                </c:pt>
                <c:pt idx="12">
                  <c:v>St. John’s Wort</c:v>
                </c:pt>
                <c:pt idx="13">
                  <c:v>Watsonia species</c:v>
                </c:pt>
                <c:pt idx="14">
                  <c:v>Willow species</c:v>
                </c:pt>
                <c:pt idx="15">
                  <c:v>Sweet Briar</c:v>
                </c:pt>
                <c:pt idx="16">
                  <c:v>Spiny Rush</c:v>
                </c:pt>
                <c:pt idx="17">
                  <c:v>Bathurst Burr</c:v>
                </c:pt>
                <c:pt idx="18">
                  <c:v>Boneseed</c:v>
                </c:pt>
                <c:pt idx="19">
                  <c:v>Cape Tulip species</c:v>
                </c:pt>
                <c:pt idx="20">
                  <c:v>Hawthorn</c:v>
                </c:pt>
                <c:pt idx="21">
                  <c:v>Horehound</c:v>
                </c:pt>
              </c:strCache>
            </c:strRef>
          </c:cat>
          <c:val>
            <c:numRef>
              <c:f>'Species Comparisons'!$C$166:$C$187</c:f>
              <c:numCache>
                <c:formatCode>General</c:formatCode>
                <c:ptCount val="22"/>
                <c:pt idx="0">
                  <c:v>28</c:v>
                </c:pt>
                <c:pt idx="1">
                  <c:v>17</c:v>
                </c:pt>
                <c:pt idx="2">
                  <c:v>10</c:v>
                </c:pt>
                <c:pt idx="3">
                  <c:v>11</c:v>
                </c:pt>
                <c:pt idx="4">
                  <c:v>10</c:v>
                </c:pt>
                <c:pt idx="5">
                  <c:v>5</c:v>
                </c:pt>
                <c:pt idx="6">
                  <c:v>8</c:v>
                </c:pt>
                <c:pt idx="7">
                  <c:v>6</c:v>
                </c:pt>
                <c:pt idx="8">
                  <c:v>6</c:v>
                </c:pt>
                <c:pt idx="9">
                  <c:v>7</c:v>
                </c:pt>
                <c:pt idx="10">
                  <c:v>5</c:v>
                </c:pt>
                <c:pt idx="11">
                  <c:v>6</c:v>
                </c:pt>
                <c:pt idx="12">
                  <c:v>2</c:v>
                </c:pt>
                <c:pt idx="13">
                  <c:v>3</c:v>
                </c:pt>
                <c:pt idx="14">
                  <c:v>2</c:v>
                </c:pt>
                <c:pt idx="15">
                  <c:v>5</c:v>
                </c:pt>
                <c:pt idx="16">
                  <c:v>2</c:v>
                </c:pt>
                <c:pt idx="17">
                  <c:v>2</c:v>
                </c:pt>
                <c:pt idx="18">
                  <c:v>1</c:v>
                </c:pt>
                <c:pt idx="19">
                  <c:v>3</c:v>
                </c:pt>
                <c:pt idx="20">
                  <c:v>2</c:v>
                </c:pt>
                <c:pt idx="2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56-415F-9D20-2B9493534FE4}"/>
            </c:ext>
          </c:extLst>
        </c:ser>
        <c:ser>
          <c:idx val="2"/>
          <c:order val="2"/>
          <c:tx>
            <c:strRef>
              <c:f>'Species Comparisons'!$D$165</c:f>
              <c:strCache>
                <c:ptCount val="1"/>
                <c:pt idx="0">
                  <c:v>Round 3</c:v>
                </c:pt>
              </c:strCache>
            </c:strRef>
          </c:tx>
          <c:spPr>
            <a:solidFill>
              <a:schemeClr val="accent6">
                <a:lumMod val="9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0" i="0" u="none" strike="noStrike" kern="120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1F56-415F-9D20-2B9493534FE4}"/>
                </c:ext>
              </c:extLst>
            </c:dLbl>
            <c:dLbl>
              <c:idx val="18"/>
              <c:layout>
                <c:manualLayout>
                  <c:x val="-6.0226110612397464E-8"/>
                  <c:y val="-1.2891395663747023E-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0" i="0" u="none" strike="noStrike" kern="120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1.5136869256461688E-2"/>
                      <c:h val="3.618228020943876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1F56-415F-9D20-2B9493534FE4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0" i="0" u="none" strike="noStrike" kern="120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1F56-415F-9D20-2B9493534FE4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0" i="0" u="none" strike="noStrike" kern="120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1F56-415F-9D20-2B9493534F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'Species Comparisons'!$A$166:$A$187</c:f>
              <c:strCache>
                <c:ptCount val="22"/>
                <c:pt idx="0">
                  <c:v>Blackberries</c:v>
                </c:pt>
                <c:pt idx="1">
                  <c:v>Gorse</c:v>
                </c:pt>
                <c:pt idx="2">
                  <c:v>Thistle species</c:v>
                </c:pt>
                <c:pt idx="3">
                  <c:v>Broom species</c:v>
                </c:pt>
                <c:pt idx="4">
                  <c:v>Ragwort</c:v>
                </c:pt>
                <c:pt idx="5">
                  <c:v>Paterson's Curse</c:v>
                </c:pt>
                <c:pt idx="6">
                  <c:v>Serrated Tussock</c:v>
                </c:pt>
                <c:pt idx="7">
                  <c:v>Bridal Creeper</c:v>
                </c:pt>
                <c:pt idx="8">
                  <c:v>African Love Grass</c:v>
                </c:pt>
                <c:pt idx="9">
                  <c:v>African Boxthorn</c:v>
                </c:pt>
                <c:pt idx="10">
                  <c:v>Chilean Needle Grass</c:v>
                </c:pt>
                <c:pt idx="11">
                  <c:v>Wheel Cactus</c:v>
                </c:pt>
                <c:pt idx="12">
                  <c:v>St. John’s Wort</c:v>
                </c:pt>
                <c:pt idx="13">
                  <c:v>Watsonia species</c:v>
                </c:pt>
                <c:pt idx="14">
                  <c:v>Willow species</c:v>
                </c:pt>
                <c:pt idx="15">
                  <c:v>Sweet Briar</c:v>
                </c:pt>
                <c:pt idx="16">
                  <c:v>Spiny Rush</c:v>
                </c:pt>
                <c:pt idx="17">
                  <c:v>Bathurst Burr</c:v>
                </c:pt>
                <c:pt idx="18">
                  <c:v>Boneseed</c:v>
                </c:pt>
                <c:pt idx="19">
                  <c:v>Cape Tulip species</c:v>
                </c:pt>
                <c:pt idx="20">
                  <c:v>Hawthorn</c:v>
                </c:pt>
                <c:pt idx="21">
                  <c:v>Horehound</c:v>
                </c:pt>
              </c:strCache>
            </c:strRef>
          </c:cat>
          <c:val>
            <c:numRef>
              <c:f>'Species Comparisons'!$D$166:$D$187</c:f>
              <c:numCache>
                <c:formatCode>General</c:formatCode>
                <c:ptCount val="22"/>
                <c:pt idx="0">
                  <c:v>15</c:v>
                </c:pt>
                <c:pt idx="1">
                  <c:v>7</c:v>
                </c:pt>
                <c:pt idx="2">
                  <c:v>7</c:v>
                </c:pt>
                <c:pt idx="3">
                  <c:v>6</c:v>
                </c:pt>
                <c:pt idx="4">
                  <c:v>3</c:v>
                </c:pt>
                <c:pt idx="5">
                  <c:v>6</c:v>
                </c:pt>
                <c:pt idx="6">
                  <c:v>5</c:v>
                </c:pt>
                <c:pt idx="7">
                  <c:v>4</c:v>
                </c:pt>
                <c:pt idx="8">
                  <c:v>6</c:v>
                </c:pt>
                <c:pt idx="9">
                  <c:v>3</c:v>
                </c:pt>
                <c:pt idx="10">
                  <c:v>5</c:v>
                </c:pt>
                <c:pt idx="11">
                  <c:v>3</c:v>
                </c:pt>
                <c:pt idx="12">
                  <c:v>2</c:v>
                </c:pt>
                <c:pt idx="13">
                  <c:v>4</c:v>
                </c:pt>
                <c:pt idx="14">
                  <c:v>5</c:v>
                </c:pt>
                <c:pt idx="16">
                  <c:v>2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2</c:v>
                </c:pt>
                <c:pt idx="2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F56-415F-9D20-2B9493534FE4}"/>
            </c:ext>
          </c:extLst>
        </c:ser>
        <c:ser>
          <c:idx val="3"/>
          <c:order val="3"/>
          <c:tx>
            <c:strRef>
              <c:f>'Species Comparisons'!$E$165</c:f>
              <c:strCache>
                <c:ptCount val="1"/>
                <c:pt idx="0">
                  <c:v>Round 4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F56-415F-9D20-2B9493534FE4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F56-415F-9D20-2B9493534F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'Species Comparisons'!$A$166:$A$187</c:f>
              <c:strCache>
                <c:ptCount val="22"/>
                <c:pt idx="0">
                  <c:v>Blackberries</c:v>
                </c:pt>
                <c:pt idx="1">
                  <c:v>Gorse</c:v>
                </c:pt>
                <c:pt idx="2">
                  <c:v>Thistle species</c:v>
                </c:pt>
                <c:pt idx="3">
                  <c:v>Broom species</c:v>
                </c:pt>
                <c:pt idx="4">
                  <c:v>Ragwort</c:v>
                </c:pt>
                <c:pt idx="5">
                  <c:v>Paterson's Curse</c:v>
                </c:pt>
                <c:pt idx="6">
                  <c:v>Serrated Tussock</c:v>
                </c:pt>
                <c:pt idx="7">
                  <c:v>Bridal Creeper</c:v>
                </c:pt>
                <c:pt idx="8">
                  <c:v>African Love Grass</c:v>
                </c:pt>
                <c:pt idx="9">
                  <c:v>African Boxthorn</c:v>
                </c:pt>
                <c:pt idx="10">
                  <c:v>Chilean Needle Grass</c:v>
                </c:pt>
                <c:pt idx="11">
                  <c:v>Wheel Cactus</c:v>
                </c:pt>
                <c:pt idx="12">
                  <c:v>St. John’s Wort</c:v>
                </c:pt>
                <c:pt idx="13">
                  <c:v>Watsonia species</c:v>
                </c:pt>
                <c:pt idx="14">
                  <c:v>Willow species</c:v>
                </c:pt>
                <c:pt idx="15">
                  <c:v>Sweet Briar</c:v>
                </c:pt>
                <c:pt idx="16">
                  <c:v>Spiny Rush</c:v>
                </c:pt>
                <c:pt idx="17">
                  <c:v>Bathurst Burr</c:v>
                </c:pt>
                <c:pt idx="18">
                  <c:v>Boneseed</c:v>
                </c:pt>
                <c:pt idx="19">
                  <c:v>Cape Tulip species</c:v>
                </c:pt>
                <c:pt idx="20">
                  <c:v>Hawthorn</c:v>
                </c:pt>
                <c:pt idx="21">
                  <c:v>Horehound</c:v>
                </c:pt>
              </c:strCache>
            </c:strRef>
          </c:cat>
          <c:val>
            <c:numRef>
              <c:f>'Species Comparisons'!$E$166:$E$187</c:f>
              <c:numCache>
                <c:formatCode>General</c:formatCode>
                <c:ptCount val="22"/>
                <c:pt idx="0">
                  <c:v>17</c:v>
                </c:pt>
                <c:pt idx="1">
                  <c:v>8</c:v>
                </c:pt>
                <c:pt idx="2">
                  <c:v>8</c:v>
                </c:pt>
                <c:pt idx="3">
                  <c:v>6</c:v>
                </c:pt>
                <c:pt idx="4">
                  <c:v>6</c:v>
                </c:pt>
                <c:pt idx="5">
                  <c:v>5</c:v>
                </c:pt>
                <c:pt idx="6">
                  <c:v>2</c:v>
                </c:pt>
                <c:pt idx="7">
                  <c:v>5</c:v>
                </c:pt>
                <c:pt idx="8">
                  <c:v>2</c:v>
                </c:pt>
                <c:pt idx="9">
                  <c:v>3</c:v>
                </c:pt>
                <c:pt idx="10">
                  <c:v>2</c:v>
                </c:pt>
                <c:pt idx="11">
                  <c:v>2</c:v>
                </c:pt>
                <c:pt idx="12">
                  <c:v>6</c:v>
                </c:pt>
                <c:pt idx="13">
                  <c:v>2</c:v>
                </c:pt>
                <c:pt idx="14">
                  <c:v>2</c:v>
                </c:pt>
                <c:pt idx="15">
                  <c:v>3</c:v>
                </c:pt>
                <c:pt idx="16">
                  <c:v>2</c:v>
                </c:pt>
                <c:pt idx="17">
                  <c:v>2</c:v>
                </c:pt>
                <c:pt idx="18">
                  <c:v>3</c:v>
                </c:pt>
                <c:pt idx="19">
                  <c:v>1</c:v>
                </c:pt>
                <c:pt idx="20">
                  <c:v>1</c:v>
                </c:pt>
                <c:pt idx="2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F56-415F-9D20-2B9493534F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368369008"/>
        <c:axId val="368365648"/>
      </c:barChart>
      <c:catAx>
        <c:axId val="3683690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68365648"/>
        <c:crosses val="autoZero"/>
        <c:auto val="1"/>
        <c:lblAlgn val="ctr"/>
        <c:lblOffset val="100"/>
        <c:noMultiLvlLbl val="0"/>
      </c:catAx>
      <c:valAx>
        <c:axId val="368365648"/>
        <c:scaling>
          <c:orientation val="minMax"/>
          <c:max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68369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375465604760598E-2"/>
          <c:y val="5.3629318818227412E-2"/>
          <c:w val="0.88025846513989137"/>
          <c:h val="0.9116693572405666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'Species Comparisons'!$A$116</c:f>
              <c:strCache>
                <c:ptCount val="1"/>
                <c:pt idx="0">
                  <c:v>Round 2</c:v>
                </c:pt>
              </c:strCache>
            </c:strRef>
          </c:tx>
          <c:spPr>
            <a:solidFill>
              <a:schemeClr val="accent4">
                <a:lumMod val="9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'Species Comparisons'!$B$115:$F$115</c:f>
              <c:strCache>
                <c:ptCount val="5"/>
                <c:pt idx="0">
                  <c:v>Rabbits</c:v>
                </c:pt>
                <c:pt idx="1">
                  <c:v>Foxes</c:v>
                </c:pt>
                <c:pt idx="2">
                  <c:v>Feral Cats</c:v>
                </c:pt>
                <c:pt idx="3">
                  <c:v>Feral Pigs</c:v>
                </c:pt>
                <c:pt idx="4">
                  <c:v>Goats</c:v>
                </c:pt>
              </c:strCache>
            </c:strRef>
          </c:cat>
          <c:val>
            <c:numRef>
              <c:f>'Species Comparisons'!$B$116:$F$116</c:f>
              <c:numCache>
                <c:formatCode>General</c:formatCode>
                <c:ptCount val="5"/>
                <c:pt idx="0">
                  <c:v>26</c:v>
                </c:pt>
                <c:pt idx="1">
                  <c:v>18</c:v>
                </c:pt>
                <c:pt idx="2">
                  <c:v>8</c:v>
                </c:pt>
                <c:pt idx="3">
                  <c:v>5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04-4262-B10B-52F8D981E569}"/>
            </c:ext>
          </c:extLst>
        </c:ser>
        <c:ser>
          <c:idx val="1"/>
          <c:order val="1"/>
          <c:tx>
            <c:strRef>
              <c:f>'Species Comparisons'!$A$117</c:f>
              <c:strCache>
                <c:ptCount val="1"/>
                <c:pt idx="0">
                  <c:v>Round 3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A04-4262-B10B-52F8D981E5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'Species Comparisons'!$B$115:$F$115</c:f>
              <c:strCache>
                <c:ptCount val="5"/>
                <c:pt idx="0">
                  <c:v>Rabbits</c:v>
                </c:pt>
                <c:pt idx="1">
                  <c:v>Foxes</c:v>
                </c:pt>
                <c:pt idx="2">
                  <c:v>Feral Cats</c:v>
                </c:pt>
                <c:pt idx="3">
                  <c:v>Feral Pigs</c:v>
                </c:pt>
                <c:pt idx="4">
                  <c:v>Goats</c:v>
                </c:pt>
              </c:strCache>
            </c:strRef>
          </c:cat>
          <c:val>
            <c:numRef>
              <c:f>'Species Comparisons'!$B$117:$F$117</c:f>
              <c:numCache>
                <c:formatCode>General</c:formatCode>
                <c:ptCount val="5"/>
                <c:pt idx="0">
                  <c:v>14</c:v>
                </c:pt>
                <c:pt idx="1">
                  <c:v>13</c:v>
                </c:pt>
                <c:pt idx="2">
                  <c:v>6</c:v>
                </c:pt>
                <c:pt idx="3">
                  <c:v>3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04-4262-B10B-52F8D981E569}"/>
            </c:ext>
          </c:extLst>
        </c:ser>
        <c:ser>
          <c:idx val="2"/>
          <c:order val="2"/>
          <c:tx>
            <c:strRef>
              <c:f>'Species Comparisons'!$A$118</c:f>
              <c:strCache>
                <c:ptCount val="1"/>
                <c:pt idx="0">
                  <c:v>Round 4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'Species Comparisons'!$B$115:$F$115</c:f>
              <c:strCache>
                <c:ptCount val="5"/>
                <c:pt idx="0">
                  <c:v>Rabbits</c:v>
                </c:pt>
                <c:pt idx="1">
                  <c:v>Foxes</c:v>
                </c:pt>
                <c:pt idx="2">
                  <c:v>Feral Cats</c:v>
                </c:pt>
                <c:pt idx="3">
                  <c:v>Feral Pigs</c:v>
                </c:pt>
                <c:pt idx="4">
                  <c:v>Goats</c:v>
                </c:pt>
              </c:strCache>
            </c:strRef>
          </c:cat>
          <c:val>
            <c:numRef>
              <c:f>'Species Comparisons'!$B$118:$F$118</c:f>
              <c:numCache>
                <c:formatCode>General</c:formatCode>
                <c:ptCount val="5"/>
                <c:pt idx="0">
                  <c:v>22</c:v>
                </c:pt>
                <c:pt idx="1">
                  <c:v>15</c:v>
                </c:pt>
                <c:pt idx="2">
                  <c:v>5</c:v>
                </c:pt>
                <c:pt idx="3">
                  <c:v>6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A04-4262-B10B-52F8D981E5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576845104"/>
        <c:axId val="1576842224"/>
      </c:barChart>
      <c:catAx>
        <c:axId val="15768451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576842224"/>
        <c:crosses val="autoZero"/>
        <c:auto val="1"/>
        <c:lblAlgn val="ctr"/>
        <c:lblOffset val="100"/>
        <c:noMultiLvlLbl val="0"/>
      </c:catAx>
      <c:valAx>
        <c:axId val="1576842224"/>
        <c:scaling>
          <c:orientation val="minMax"/>
          <c:max val="6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76845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46F64C-ED0B-97F3-3536-9520FFE0B55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1E5407-811A-E8BC-2748-382CCA9C254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E7D3EF-0B88-469B-A0A6-B1FB3C88D3B5}" type="datetimeFigureOut">
              <a:rPr lang="en-AU" smtClean="0"/>
              <a:t>13/04/2026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F02571-9747-9776-62B7-4B49F61B8F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9A4E80-1D0E-59F2-D23D-76F3F8F50A4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21C28F-A352-4E10-8AD6-FA6C4AC7057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29493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DAB60092-C74F-474F-AAD0-40A7AC1EBB31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131221A6-539D-E24D-80E5-007BECB4DC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631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21A6-539D-E24D-80E5-007BECB4DC0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26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31482-D21C-7D16-8F59-5CE04978F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BFA794-FCF1-BDFC-6955-897EE3382A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8451AC-F32E-9529-4828-73D02DDB29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78D9B-384D-A949-7E67-030FFED32D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21A6-539D-E24D-80E5-007BECB4DC0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593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21A6-539D-E24D-80E5-007BECB4DC0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117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8FFD3-E23C-4BB9-9F02-EFA2CFB64455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3371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8FFD3-E23C-4BB9-9F02-EFA2CFB64455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270347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8FFD3-E23C-4BB9-9F02-EFA2CFB64455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147739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8FFD3-E23C-4BB9-9F02-EFA2CFB64455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480469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8FFD3-E23C-4BB9-9F02-EFA2CFB64455}" type="slidenum">
              <a:rPr lang="en-AU" smtClean="0"/>
              <a:t>16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348999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8FFD3-E23C-4BB9-9F02-EFA2CFB64455}" type="slidenum">
              <a:rPr lang="en-AU" smtClean="0"/>
              <a:t>17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359430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8FFD3-E23C-4BB9-9F02-EFA2CFB64455}" type="slidenum">
              <a:rPr lang="en-AU" smtClean="0"/>
              <a:t>18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457313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8FFD3-E23C-4BB9-9F02-EFA2CFB64455}" type="slidenum">
              <a:rPr lang="en-AU" smtClean="0"/>
              <a:t>19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49061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21A6-539D-E24D-80E5-007BECB4DC0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3573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8FFD3-E23C-4BB9-9F02-EFA2CFB64455}" type="slidenum">
              <a:rPr lang="en-AU" smtClean="0"/>
              <a:t>20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065893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8FFD3-E23C-4BB9-9F02-EFA2CFB64455}" type="slidenum">
              <a:rPr lang="en-AU" smtClean="0"/>
              <a:t>21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883987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7CED6-1A48-35EB-9F6E-C30EE9BC8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B8B8D2-4DA3-5C6D-BB6F-B4464EB661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75A686-227D-8AA9-0F31-BE5262C75F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0F9275-A120-C578-2031-CF8E3E1CAE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8FFD3-E23C-4BB9-9F02-EFA2CFB64455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62233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8FFD3-E23C-4BB9-9F02-EFA2CFB64455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3521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8FFD3-E23C-4BB9-9F02-EFA2CFB64455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57425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21A6-539D-E24D-80E5-007BECB4DC0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8285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272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AU" dirty="0">
              <a:latin typeface="Arial"/>
              <a:cs typeface="Arial"/>
            </a:endParaRPr>
          </a:p>
        </p:txBody>
      </p:sp>
      <p:sp>
        <p:nvSpPr>
          <p:cNvPr id="272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C975CCE-E72D-40EB-9175-B38F1A2B0995}" type="slidenum">
              <a:rPr lang="en-AU">
                <a:solidFill>
                  <a:prstClr val="black"/>
                </a:solidFill>
              </a:rPr>
              <a:pPr/>
              <a:t>28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5346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96EDEE-9E15-0965-1E62-E9E953B5B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DB01231-C7DB-6643-9D23-C838789F333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A0FA25-07BA-1044-92CA-7F9FD7093EAF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4097" name="Text Box 1">
            <a:extLst>
              <a:ext uri="{FF2B5EF4-FFF2-40B4-BE49-F238E27FC236}">
                <a16:creationId xmlns:a16="http://schemas.microsoft.com/office/drawing/2014/main" id="{706C2B1B-C89C-A9DE-3EE1-5C2066621A6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4098" name="Text Box 2">
            <a:extLst>
              <a:ext uri="{FF2B5EF4-FFF2-40B4-BE49-F238E27FC236}">
                <a16:creationId xmlns:a16="http://schemas.microsoft.com/office/drawing/2014/main" id="{B29318DE-690C-4F10-DC8A-85B538BF8C7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indent="0">
              <a:buNone/>
              <a:defRPr/>
            </a:pPr>
            <a:endParaRPr lang="en-US" alt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50708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278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fontAlgn="t"/>
            <a:endParaRPr lang="en-AU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8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4C365E9-3AD9-4573-A381-CC5E02C81C0E}" type="slidenum">
              <a:rPr lang="en-AU">
                <a:solidFill>
                  <a:prstClr val="black"/>
                </a:solidFill>
              </a:rPr>
              <a:pPr/>
              <a:t>30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3621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21A6-539D-E24D-80E5-007BECB4DC0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526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21A6-539D-E24D-80E5-007BECB4DC0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4251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02923-5BAC-2E0A-369D-D247C37B2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C0CD9F-5798-8B7E-3C0D-2CBFAA90F1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AA51BE-F369-D0DC-6F43-351F4ECECD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endParaRPr lang="en-AU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44905-A18A-0E9F-5CEB-43A0C95DF0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21A6-539D-E24D-80E5-007BECB4DC0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3234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21A6-539D-E24D-80E5-007BECB4DC0F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8569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21A6-539D-E24D-80E5-007BECB4DC0F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6641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21A6-539D-E24D-80E5-007BECB4DC0F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1428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272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AU" dirty="0"/>
          </a:p>
        </p:txBody>
      </p:sp>
      <p:sp>
        <p:nvSpPr>
          <p:cNvPr id="272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C975CCE-E72D-40EB-9175-B38F1A2B0995}" type="slidenum">
              <a:rPr lang="en-AU">
                <a:solidFill>
                  <a:prstClr val="black"/>
                </a:solidFill>
              </a:rPr>
              <a:pPr/>
              <a:t>36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7001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21A6-539D-E24D-80E5-007BECB4DC0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137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30285-D652-33A4-831D-05920E199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A00BD0-8F1D-BAD4-F78F-AD13BD6ECF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750073-450D-D360-77E3-3730F144B3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8900" algn="l">
              <a:lnSpc>
                <a:spcPct val="150000"/>
              </a:lnSpc>
            </a:pPr>
            <a:endParaRPr lang="en-AU" b="0" noProof="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44F7B2-8DF8-DAE9-F4CF-15EB630EC3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21A6-539D-E24D-80E5-007BECB4DC0F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084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21A6-539D-E24D-80E5-007BECB4DC0F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93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21A6-539D-E24D-80E5-007BECB4DC0F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830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6C2B9-D197-857F-194A-44EC512FE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1B5DE3-71B9-12A2-ED15-1B0E221577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BCFB67-48F3-E557-F172-5AAA89E8FD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AA85B3-551F-1DDF-0951-8F3738CFA9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21A6-539D-E24D-80E5-007BECB4DC0F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967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272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fontAlgn="t"/>
            <a:endParaRPr lang="en-US" sz="1200" b="0" i="0" kern="1200" dirty="0"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272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C975CCE-E72D-40EB-9175-B38F1A2B0995}" type="slidenum">
              <a:rPr lang="en-AU">
                <a:solidFill>
                  <a:prstClr val="black"/>
                </a:solidFill>
              </a:rPr>
              <a:pPr/>
              <a:t>4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7989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21A6-539D-E24D-80E5-007BECB4DC0F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943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21A6-539D-E24D-80E5-007BECB4DC0F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93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21A6-539D-E24D-80E5-007BECB4DC0F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477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21A6-539D-E24D-80E5-007BECB4DC0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26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800" b="0" i="0" dirty="0">
              <a:solidFill>
                <a:srgbClr val="FF0000"/>
              </a:solidFill>
              <a:effectLst/>
              <a:latin typeface="Cambria"/>
              <a:ea typeface="Cambri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21A6-539D-E24D-80E5-007BECB4DC0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72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D66BF-78B1-D969-33BC-BB27BB929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6D6373-1E60-29B1-505A-AAB360FECF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165A6A-461C-F050-EE3B-A6257D3C27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endParaRPr lang="en-US" sz="1200" b="0" i="0" kern="1200" dirty="0"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9CB99-1D8B-7678-0CE5-94F3886E38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21A6-539D-E24D-80E5-007BECB4DC0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048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3ECFC-4CB1-7D1A-C9F0-B97CEEBFF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1C95B2-6A26-948B-1750-382E705B40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BA4252-79B4-29F4-ECFE-1FA6970DD9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>
              <a:lnSpc>
                <a:spcPts val="1500"/>
              </a:lnSpc>
              <a:buNone/>
            </a:pPr>
            <a:endParaRPr lang="en-AU" dirty="0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4E1130-2368-20F4-563B-83CE80724F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21A6-539D-E24D-80E5-007BECB4DC0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85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975">
              <a:lnSpc>
                <a:spcPct val="120000"/>
              </a:lnSpc>
              <a:spcAft>
                <a:spcPts val="600"/>
              </a:spcAft>
              <a:defRPr/>
            </a:pPr>
            <a:r>
              <a:rPr lang="en-AU" dirty="0">
                <a:solidFill>
                  <a:srgbClr val="44546A"/>
                </a:solidFill>
                <a:cs typeface="Arial"/>
              </a:rPr>
              <a:t>Note: these graphs only show </a:t>
            </a:r>
            <a:r>
              <a:rPr lang="en-AU" dirty="0" err="1">
                <a:solidFill>
                  <a:srgbClr val="44546A"/>
                </a:solidFill>
                <a:cs typeface="Arial"/>
              </a:rPr>
              <a:t>CaLP</a:t>
            </a:r>
            <a:r>
              <a:rPr lang="en-AU" dirty="0">
                <a:solidFill>
                  <a:srgbClr val="44546A"/>
                </a:solidFill>
                <a:cs typeface="Arial"/>
              </a:rPr>
              <a:t> species which have been listed as a target species in 5 or more grant applications.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21A6-539D-E24D-80E5-007BECB4DC0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047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.sv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5.png"/><Relationship Id="rId4" Type="http://schemas.openxmlformats.org/officeDocument/2006/relationships/image" Target="../media/image38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35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Green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3EF26D-B023-5F1C-3332-745945DA7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798710" y="0"/>
            <a:ext cx="939329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A07B1-C710-2D47-976A-2A5837CDA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F38EA1-A2B3-734E-8FE4-2A14DB32A8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37DBDF-0F96-FF01-FDAB-D2676FB65FCB}"/>
              </a:ext>
            </a:extLst>
          </p:cNvPr>
          <p:cNvSpPr/>
          <p:nvPr userDrawn="1"/>
        </p:nvSpPr>
        <p:spPr>
          <a:xfrm>
            <a:off x="1" y="0"/>
            <a:ext cx="1974604" cy="6858000"/>
          </a:xfrm>
          <a:prstGeom prst="rect">
            <a:avLst/>
          </a:prstGeom>
          <a:solidFill>
            <a:srgbClr val="1A4E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6B9FDD-67C6-EFD2-7BEB-3E670D146E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8354" y="-1242392"/>
            <a:ext cx="109630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38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Green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AA5B4B2-5CFB-D048-CEEF-7399BDC1C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733800" y="0"/>
            <a:ext cx="8458200" cy="6858004"/>
            <a:chOff x="3352800" y="-2"/>
            <a:chExt cx="8458200" cy="685800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76AB2E4-2B30-BB26-A243-591688B438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371599" y="1981202"/>
              <a:ext cx="6858001" cy="28956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8F799CE-4C86-67B5-5258-C14634ACD2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14"/>
            <a:stretch/>
          </p:blipFill>
          <p:spPr>
            <a:xfrm rot="16200000" flipH="1">
              <a:off x="5333999" y="380999"/>
              <a:ext cx="6858002" cy="60960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84DFC4D-F5DE-5E40-B30F-CBDB101E1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"/>
            <a:ext cx="12192005" cy="685800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DCCBAE5-B549-0342-A348-6BAA2976A7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185" y="1454403"/>
            <a:ext cx="4470448" cy="2277533"/>
          </a:xfr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A07B1-C710-2D47-976A-2A5837CDA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F38EA1-A2B3-734E-8FE4-2A14DB32A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295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Grey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62AC3B4-117E-A573-9660-4C6EE9998D47}"/>
              </a:ext>
            </a:extLst>
          </p:cNvPr>
          <p:cNvSpPr/>
          <p:nvPr userDrawn="1"/>
        </p:nvSpPr>
        <p:spPr>
          <a:xfrm>
            <a:off x="0" y="0"/>
            <a:ext cx="1535713" cy="6858000"/>
          </a:xfrm>
          <a:prstGeom prst="rect">
            <a:avLst/>
          </a:prstGeom>
          <a:solidFill>
            <a:srgbClr val="1A4E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B638D3-DD70-A5D4-E876-70D965001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 flipH="1">
            <a:off x="6417273" y="0"/>
            <a:ext cx="5774726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4DFC4D-F5DE-5E40-B30F-CBDB101E1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19226" y="0"/>
            <a:ext cx="10656286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DCCBAE5-B549-0342-A348-6BAA2976A7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185" y="1454403"/>
            <a:ext cx="4470448" cy="2277533"/>
          </a:xfr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A07B1-C710-2D47-976A-2A5837CDA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F38EA1-A2B3-734E-8FE4-2A14DB32A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603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Grey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A741E6F-24E3-1486-589D-F9B644EEE5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6877047" y="0"/>
            <a:ext cx="5314951" cy="6858000"/>
          </a:xfrm>
          <a:prstGeom prst="rect">
            <a:avLst/>
          </a:prstGeom>
        </p:spPr>
      </p:pic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4B47AC52-5E93-CA78-F856-8F24507B94C3}"/>
              </a:ext>
            </a:extLst>
          </p:cNvPr>
          <p:cNvSpPr/>
          <p:nvPr userDrawn="1"/>
        </p:nvSpPr>
        <p:spPr>
          <a:xfrm rot="5400000">
            <a:off x="6132747" y="867398"/>
            <a:ext cx="4057651" cy="2581276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A07B1-C710-2D47-976A-2A5837CDA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F38EA1-A2B3-734E-8FE4-2A14DB32A8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8EE010C0-70DA-328B-C56C-800DC6A26C88}"/>
              </a:ext>
            </a:extLst>
          </p:cNvPr>
          <p:cNvSpPr/>
          <p:nvPr userDrawn="1"/>
        </p:nvSpPr>
        <p:spPr>
          <a:xfrm>
            <a:off x="-1" y="-3422"/>
            <a:ext cx="9015413" cy="785816"/>
          </a:xfrm>
          <a:prstGeom prst="rect">
            <a:avLst/>
          </a:prstGeom>
          <a:solidFill>
            <a:schemeClr val="accent5"/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80AAA8DF-D59C-0FC1-6803-88B615430427}"/>
              </a:ext>
            </a:extLst>
          </p:cNvPr>
          <p:cNvSpPr/>
          <p:nvPr userDrawn="1"/>
        </p:nvSpPr>
        <p:spPr>
          <a:xfrm>
            <a:off x="5105399" y="0"/>
            <a:ext cx="6213001" cy="6858000"/>
          </a:xfrm>
          <a:prstGeom prst="parallelogram">
            <a:avLst>
              <a:gd name="adj" fmla="val 69814"/>
            </a:avLst>
          </a:prstGeom>
          <a:solidFill>
            <a:srgbClr val="C1C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E4CF2AC0-EAA6-800C-84B2-68F602E6E5C4}"/>
              </a:ext>
            </a:extLst>
          </p:cNvPr>
          <p:cNvSpPr/>
          <p:nvPr userDrawn="1"/>
        </p:nvSpPr>
        <p:spPr>
          <a:xfrm rot="10800000">
            <a:off x="8439150" y="0"/>
            <a:ext cx="2879250" cy="2257426"/>
          </a:xfrm>
          <a:prstGeom prst="triangle">
            <a:avLst>
              <a:gd name="adj" fmla="val 49581"/>
            </a:avLst>
          </a:prstGeom>
          <a:solidFill>
            <a:srgbClr val="BABB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79CB992A-6003-6D0D-0426-4706BE43E54A}"/>
              </a:ext>
            </a:extLst>
          </p:cNvPr>
          <p:cNvSpPr/>
          <p:nvPr userDrawn="1"/>
        </p:nvSpPr>
        <p:spPr>
          <a:xfrm rot="10800000">
            <a:off x="8439149" y="-3"/>
            <a:ext cx="1019175" cy="785815"/>
          </a:xfrm>
          <a:prstGeom prst="triangle">
            <a:avLst>
              <a:gd name="adj" fmla="val 5054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46646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an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F32C37-A4CC-2733-3568-2A60D91D26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0"/>
          <a:stretch>
            <a:fillRect/>
          </a:stretch>
        </p:blipFill>
        <p:spPr>
          <a:xfrm rot="16200000" flipH="1">
            <a:off x="5169971" y="-164029"/>
            <a:ext cx="6858000" cy="7186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4DFC4D-F5DE-5E40-B30F-CBDB101E1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DCCBAE5-B549-0342-A348-6BAA2976A7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185" y="1454403"/>
            <a:ext cx="4470448" cy="2277533"/>
          </a:xfr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A07B1-C710-2D47-976A-2A5837CDA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F38EA1-A2B3-734E-8FE4-2A14DB32A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91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EC9C3-302E-20E5-96BB-58F553C62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4360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reen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50141E8-7F6D-004E-B188-1F567A17B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713" y="2528892"/>
            <a:ext cx="10426171" cy="328587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711D73B-AB65-4A47-97EF-68BCED1682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3601" y="942369"/>
            <a:ext cx="10426171" cy="1053287"/>
          </a:xfrm>
        </p:spPr>
        <p:txBody>
          <a:bodyPr lIns="0" tIns="0" rIns="0" bIns="0">
            <a:noAutofit/>
          </a:bodyPr>
          <a:lstStyle>
            <a:lvl1pPr>
              <a:defRPr sz="2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20605-1A5A-E340-9EB4-027A62417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16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re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50141E8-7F6D-004E-B188-1F567A17B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713" y="2528892"/>
            <a:ext cx="10426171" cy="328587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711D73B-AB65-4A47-97EF-68BCED1682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942369"/>
            <a:ext cx="10426171" cy="1053287"/>
          </a:xfrm>
        </p:spPr>
        <p:txBody>
          <a:bodyPr lIns="0" tIns="0" rIns="0" bIns="0">
            <a:noAutofit/>
          </a:bodyPr>
          <a:lstStyle>
            <a:lvl1pPr>
              <a:defRPr sz="2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C7EE38-6823-EF4F-849A-3D517FADF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167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rey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1F02D8-26FF-0647-AB97-0D40B438C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873" y="2539049"/>
            <a:ext cx="10416011" cy="3285871"/>
          </a:xfrm>
        </p:spPr>
        <p:txBody>
          <a:bodyPr/>
          <a:lstStyle>
            <a:lvl4pPr>
              <a:buClr>
                <a:schemeClr val="tx1"/>
              </a:buCl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2340E33-7E1E-0E44-B403-F92630E4F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184" y="0"/>
            <a:ext cx="9548781" cy="1138518"/>
          </a:xfrm>
        </p:spPr>
        <p:txBody>
          <a:bodyPr lIns="0" tIns="0" rIns="0" bIns="0" anchor="ctr" anchorCtr="0">
            <a:no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54BF8-C257-A444-A022-A051503A1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24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Ta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1F02D8-26FF-0647-AB97-0D40B438C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873" y="2539049"/>
            <a:ext cx="10416011" cy="3285871"/>
          </a:xfrm>
        </p:spPr>
        <p:txBody>
          <a:bodyPr/>
          <a:lstStyle>
            <a:lvl4pPr>
              <a:buClr>
                <a:schemeClr val="tx1"/>
              </a:buCl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2340E33-7E1E-0E44-B403-F92630E4F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184" y="0"/>
            <a:ext cx="9548781" cy="1138518"/>
          </a:xfrm>
        </p:spPr>
        <p:txBody>
          <a:bodyPr lIns="0" tIns="0" rIns="0" bIns="0" anchor="ctr" anchorCtr="0">
            <a:no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54BF8-C257-A444-A022-A051503A1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668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Tan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50141E8-7F6D-004E-B188-1F567A17B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8400" y="2528888"/>
            <a:ext cx="10232558" cy="328587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711D73B-AB65-4A47-97EF-68BCED1682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8400" y="942365"/>
            <a:ext cx="10232558" cy="1053287"/>
          </a:xfr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FCAD1-5B30-5945-89B6-FC9CBCA3C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328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350" b="0" baseline="0">
                <a:solidFill>
                  <a:schemeClr val="tx1"/>
                </a:solidFill>
              </a:defRPr>
            </a:lvl1pPr>
            <a:lvl2pPr marL="607500" indent="-216000"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  <a:defRPr sz="1350" baseline="0">
                <a:solidFill>
                  <a:schemeClr val="tx1"/>
                </a:solidFill>
              </a:defRPr>
            </a:lvl2pPr>
            <a:lvl3pPr marL="607500" indent="-216000"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  <a:buFont typeface="+mj-lt"/>
              <a:buAutoNum type="arabicPeriod"/>
              <a:defRPr sz="1350" baseline="0">
                <a:solidFill>
                  <a:schemeClr val="tx1"/>
                </a:solidFill>
              </a:defRPr>
            </a:lvl3pPr>
            <a:lvl4pPr marL="607500" indent="-216000"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  <a:buFont typeface="+mj-lt"/>
              <a:buAutoNum type="alphaLcParenR"/>
              <a:defRPr sz="1350" baseline="0">
                <a:solidFill>
                  <a:schemeClr val="tx1"/>
                </a:solidFill>
              </a:defRPr>
            </a:lvl4pPr>
            <a:lvl5pPr marL="823500" indent="-216000"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  <a:buFont typeface="Wingdings" pitchFamily="2" charset="2"/>
              <a:buChar char="§"/>
              <a:defRPr sz="135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5CA3160-1B03-2D48-AFA1-491B739822A6}" type="datetime4">
              <a:rPr lang="en-AU" smtClean="0"/>
              <a:t>13 April 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06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551" userDrawn="1">
          <p15:clr>
            <a:srgbClr val="FBAE40"/>
          </p15:clr>
        </p15:guide>
        <p15:guide id="4" orient="horz" pos="913" userDrawn="1">
          <p15:clr>
            <a:srgbClr val="FBAE40"/>
          </p15:clr>
        </p15:guide>
        <p15:guide id="5" orient="horz" pos="1593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reen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50141E8-7F6D-004E-B188-1F567A17B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8400" y="2528888"/>
            <a:ext cx="10232558" cy="328587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711D73B-AB65-4A47-97EF-68BCED1682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8400" y="942365"/>
            <a:ext cx="10232558" cy="1053287"/>
          </a:xfr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FD551-3FC9-8D42-929F-302ED3F04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5034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Ta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50141E8-7F6D-004E-B188-1F567A17B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8400" y="2527200"/>
            <a:ext cx="10232558" cy="328587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711D73B-AB65-4A47-97EF-68BCED168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400" y="0"/>
            <a:ext cx="10232558" cy="1149531"/>
          </a:xfrm>
        </p:spPr>
        <p:txBody>
          <a:bodyPr lIns="0" tIns="0" rIns="0" bIns="0" anchor="ctr" anchorCtr="0">
            <a:no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66F97-1FFC-AB41-A4A4-6F07B8060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317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rey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50141E8-7F6D-004E-B188-1F567A17B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8400" y="2527200"/>
            <a:ext cx="10232558" cy="328587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711D73B-AB65-4A47-97EF-68BCED168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400" y="0"/>
            <a:ext cx="10232558" cy="1149531"/>
          </a:xfrm>
        </p:spPr>
        <p:txBody>
          <a:bodyPr lIns="0" tIns="0" rIns="0" bIns="0" anchor="ctr" anchorCtr="0">
            <a:no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66F97-1FFC-AB41-A4A4-6F07B8060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2715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ree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50141E8-7F6D-004E-B188-1F567A17B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8400" y="2527200"/>
            <a:ext cx="10232558" cy="328587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711D73B-AB65-4A47-97EF-68BCED168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400" y="0"/>
            <a:ext cx="10232558" cy="1149531"/>
          </a:xfrm>
        </p:spPr>
        <p:txBody>
          <a:bodyPr lIns="0" tIns="0" rIns="0" bIns="0" anchor="ctr" anchorCtr="0">
            <a:no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66F97-1FFC-AB41-A4A4-6F07B8060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937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Green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DCCBAE5-B549-0342-A348-6BAA2976A7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2401" y="1440001"/>
            <a:ext cx="4893600" cy="1989000"/>
          </a:xfrm>
        </p:spPr>
        <p:txBody>
          <a:bodyPr lIns="0" tIns="0" rIns="0" bIns="0">
            <a:noAutofit/>
          </a:bodyPr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60C2CE1-7CCB-0546-BC7A-5C3E354F207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200649" y="6356350"/>
            <a:ext cx="2743200" cy="365125"/>
          </a:xfrm>
        </p:spPr>
        <p:txBody>
          <a:bodyPr/>
          <a:lstStyle/>
          <a:p>
            <a:fld id="{10F38EA1-A2B3-734E-8FE4-2A14DB32A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2333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(Photo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D9DFE64-382A-7A40-A335-D8D03B079A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4801" y="1466101"/>
            <a:ext cx="4622485" cy="1062788"/>
          </a:xfrm>
        </p:spPr>
        <p:txBody>
          <a:bodyPr anchor="t" anchorCtr="0">
            <a:no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98BB938-3228-8747-83F3-107F64812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4801" y="3429000"/>
            <a:ext cx="4121742" cy="382654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5EB1B17-661A-DB41-A678-680BE28E31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4801" y="4047606"/>
            <a:ext cx="4121741" cy="281506"/>
          </a:xfrm>
        </p:spPr>
        <p:txBody>
          <a:bodyPr lIns="0" tIns="0" rIns="0" bIns="0" anchor="t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3156A55D-DBB4-874F-A8A4-F0B98D8AB0CD}" type="datetime4">
              <a:rPr lang="en-AU" smtClean="0"/>
              <a:t>13 April 2026</a:t>
            </a:fld>
            <a:endParaRPr lang="en-US"/>
          </a:p>
        </p:txBody>
      </p:sp>
      <p:pic>
        <p:nvPicPr>
          <p:cNvPr id="8" name="Graphic 7" descr="Agriculture Victoria logo">
            <a:extLst>
              <a:ext uri="{FF2B5EF4-FFF2-40B4-BE49-F238E27FC236}">
                <a16:creationId xmlns:a16="http://schemas.microsoft.com/office/drawing/2014/main" id="{32CB00E4-D346-E84C-9702-5F8158A6EB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801" y="5119687"/>
            <a:ext cx="2851150" cy="742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390ED0-409C-B687-551D-9258170CBA4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15000" y="0"/>
            <a:ext cx="6477000" cy="35877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FC9A25-27C4-B6DC-1254-E45B1956067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00525" y="3429000"/>
            <a:ext cx="7991475" cy="3429000"/>
          </a:xfrm>
          <a:prstGeom prst="rect">
            <a:avLst/>
          </a:prstGeom>
        </p:spPr>
      </p:pic>
      <p:pic>
        <p:nvPicPr>
          <p:cNvPr id="12" name="Graphic 2">
            <a:extLst>
              <a:ext uri="{FF2B5EF4-FFF2-40B4-BE49-F238E27FC236}">
                <a16:creationId xmlns:a16="http://schemas.microsoft.com/office/drawing/2014/main" id="{33D9CFA2-4EB8-BD47-ACFC-BF22C99F8E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Graphic 13" descr="Agriculture Victoria logo">
            <a:extLst>
              <a:ext uri="{FF2B5EF4-FFF2-40B4-BE49-F238E27FC236}">
                <a16:creationId xmlns:a16="http://schemas.microsoft.com/office/drawing/2014/main" id="{BC92D596-83EE-586F-AFDA-6B76DD79E8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7201" y="5272087"/>
            <a:ext cx="285115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445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ver (Ph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7A28EB-3C04-BBC8-5A16-33E1847131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4782"/>
          <a:stretch/>
        </p:blipFill>
        <p:spPr>
          <a:xfrm flipH="1">
            <a:off x="3922259" y="2676525"/>
            <a:ext cx="649741" cy="4181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9A3952-2F93-555D-5E35-E6286F004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4213" y="0"/>
            <a:ext cx="6277787" cy="31550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73EA35-016B-E499-AEE1-7FEBB3778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3038475"/>
            <a:ext cx="7620000" cy="38195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D9DFE64-382A-7A40-A335-D8D03B079A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4801" y="1466101"/>
            <a:ext cx="4622485" cy="1062788"/>
          </a:xfrm>
        </p:spPr>
        <p:txBody>
          <a:bodyPr anchor="t" anchorCtr="0">
            <a:no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98BB938-3228-8747-83F3-107F64812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4801" y="3429000"/>
            <a:ext cx="4121742" cy="382654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5EB1B17-661A-DB41-A678-680BE28E31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4801" y="4047606"/>
            <a:ext cx="4121741" cy="281506"/>
          </a:xfrm>
        </p:spPr>
        <p:txBody>
          <a:bodyPr lIns="0" tIns="0" rIns="0" bIns="0" anchor="t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3156A55D-DBB4-874F-A8A4-F0B98D8AB0CD}" type="datetime4">
              <a:rPr lang="en-AU" smtClean="0"/>
              <a:t>13 April 2026</a:t>
            </a:fld>
            <a:endParaRPr lang="en-US"/>
          </a:p>
        </p:txBody>
      </p:sp>
      <p:pic>
        <p:nvPicPr>
          <p:cNvPr id="12" name="Graphic 2">
            <a:extLst>
              <a:ext uri="{FF2B5EF4-FFF2-40B4-BE49-F238E27FC236}">
                <a16:creationId xmlns:a16="http://schemas.microsoft.com/office/drawing/2014/main" id="{33D9CFA2-4EB8-BD47-ACFC-BF22C99F8E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60315" y="-273917"/>
            <a:ext cx="12192000" cy="6858000"/>
          </a:xfrm>
          <a:prstGeom prst="rect">
            <a:avLst/>
          </a:prstGeom>
        </p:spPr>
      </p:pic>
      <p:pic>
        <p:nvPicPr>
          <p:cNvPr id="8" name="Graphic 7" descr="Agriculture Victoria logo">
            <a:extLst>
              <a:ext uri="{FF2B5EF4-FFF2-40B4-BE49-F238E27FC236}">
                <a16:creationId xmlns:a16="http://schemas.microsoft.com/office/drawing/2014/main" id="{32CB00E4-D346-E84C-9702-5F8158A6EB9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4801" y="5119687"/>
            <a:ext cx="285115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401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ver (Photo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87BC440-48DE-E474-B3E4-89A6851BED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4782"/>
          <a:stretch/>
        </p:blipFill>
        <p:spPr>
          <a:xfrm flipH="1">
            <a:off x="3922259" y="2676525"/>
            <a:ext cx="649741" cy="41814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614516-2295-CF4A-50AC-D9381D02D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3038475"/>
            <a:ext cx="7620000" cy="3819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B15279-2718-7162-2978-6DB800D32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2254" y="0"/>
            <a:ext cx="6669746" cy="30948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D9DFE64-382A-7A40-A335-D8D03B079A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4801" y="1466101"/>
            <a:ext cx="4622485" cy="1062788"/>
          </a:xfrm>
        </p:spPr>
        <p:txBody>
          <a:bodyPr anchor="t" anchorCtr="0">
            <a:no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98BB938-3228-8747-83F3-107F64812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4801" y="3429000"/>
            <a:ext cx="4121742" cy="382654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5EB1B17-661A-DB41-A678-680BE28E31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4801" y="4047606"/>
            <a:ext cx="4121741" cy="281506"/>
          </a:xfrm>
        </p:spPr>
        <p:txBody>
          <a:bodyPr lIns="0" tIns="0" rIns="0" bIns="0" anchor="t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3156A55D-DBB4-874F-A8A4-F0B98D8AB0CD}" type="datetime4">
              <a:rPr lang="en-AU" smtClean="0"/>
              <a:t>13 April 2026</a:t>
            </a:fld>
            <a:endParaRPr lang="en-US"/>
          </a:p>
        </p:txBody>
      </p:sp>
      <p:pic>
        <p:nvPicPr>
          <p:cNvPr id="8" name="Graphic 7" descr="Agriculture Victoria logo">
            <a:extLst>
              <a:ext uri="{FF2B5EF4-FFF2-40B4-BE49-F238E27FC236}">
                <a16:creationId xmlns:a16="http://schemas.microsoft.com/office/drawing/2014/main" id="{32CB00E4-D346-E84C-9702-5F8158A6EB9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4801" y="5119687"/>
            <a:ext cx="2851150" cy="742950"/>
          </a:xfrm>
          <a:prstGeom prst="rect">
            <a:avLst/>
          </a:prstGeom>
        </p:spPr>
      </p:pic>
      <p:pic>
        <p:nvPicPr>
          <p:cNvPr id="12" name="Graphic 2">
            <a:extLst>
              <a:ext uri="{FF2B5EF4-FFF2-40B4-BE49-F238E27FC236}">
                <a16:creationId xmlns:a16="http://schemas.microsoft.com/office/drawing/2014/main" id="{33D9CFA2-4EB8-BD47-ACFC-BF22C99F8E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 descr="Agriculture Victoria logo">
            <a:extLst>
              <a:ext uri="{FF2B5EF4-FFF2-40B4-BE49-F238E27FC236}">
                <a16:creationId xmlns:a16="http://schemas.microsoft.com/office/drawing/2014/main" id="{C9EAC606-F558-5D82-4114-186D2790373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7201" y="5272087"/>
            <a:ext cx="285115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8227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Tan f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54285DE-26EE-A34A-AE93-92D1F53B5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2299" y="0"/>
            <a:ext cx="62897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4DFC4D-F5DE-5E40-B30F-CBDB101E1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4604" y="0"/>
            <a:ext cx="10744110" cy="6858000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EBE9EAC2-2B7D-032F-6272-8F5B83048EA8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sz="1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8B17D0-FBC3-D781-7CE3-2201125AF4BA}"/>
              </a:ext>
            </a:extLst>
          </p:cNvPr>
          <p:cNvSpPr/>
          <p:nvPr userDrawn="1"/>
        </p:nvSpPr>
        <p:spPr>
          <a:xfrm>
            <a:off x="0" y="0"/>
            <a:ext cx="1974604" cy="6858000"/>
          </a:xfrm>
          <a:prstGeom prst="rect">
            <a:avLst/>
          </a:prstGeom>
          <a:solidFill>
            <a:srgbClr val="1A4E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5485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11A5AF1-FE76-994B-9196-26845DF678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94320" y="1449388"/>
            <a:ext cx="5037667" cy="1079500"/>
          </a:xfr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B1A7824-9C37-1E45-B919-CE811A6725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4321" y="3441147"/>
            <a:ext cx="5037665" cy="313268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0C90FBC-4992-7B48-8351-0E8A21C26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2808" y="3986860"/>
            <a:ext cx="5003192" cy="183013"/>
          </a:xfrm>
        </p:spPr>
        <p:txBody>
          <a:bodyPr lIns="0" tIns="0" rIns="0" bIns="0" anchor="t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CDC26038-52AF-2046-895D-0A90954E212D}" type="datetime4">
              <a:rPr lang="en-AU" smtClean="0"/>
              <a:t>13 April 2026</a:t>
            </a:fld>
            <a:endParaRPr lang="en-US"/>
          </a:p>
        </p:txBody>
      </p:sp>
      <p:pic>
        <p:nvPicPr>
          <p:cNvPr id="6" name="Graphic 5" descr="Agriculture Victoria logo">
            <a:extLst>
              <a:ext uri="{FF2B5EF4-FFF2-40B4-BE49-F238E27FC236}">
                <a16:creationId xmlns:a16="http://schemas.microsoft.com/office/drawing/2014/main" id="{AA1CD9C8-9F64-674A-85BB-15F801BDD0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44937" y="5715000"/>
            <a:ext cx="3041227" cy="5943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5CE584-0329-856F-8686-71A4D5F84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12842" y="-374374"/>
            <a:ext cx="109630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87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erial image of Otway National Park">
            <a:extLst>
              <a:ext uri="{FF2B5EF4-FFF2-40B4-BE49-F238E27FC236}">
                <a16:creationId xmlns:a16="http://schemas.microsoft.com/office/drawing/2014/main" id="{4D84D069-88ED-F345-8DD3-C7994B506A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41024" y="0"/>
            <a:ext cx="11550977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7CDE6C-777A-864F-B618-377812F58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11A5AF1-FE76-994B-9196-26845DF678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5697" y="1449388"/>
            <a:ext cx="4752473" cy="1079500"/>
          </a:xfr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B1A7824-9C37-1E45-B919-CE811A6725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5697" y="3441149"/>
            <a:ext cx="4310127" cy="534587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0C90FBC-4992-7B48-8351-0E8A21C26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4184" y="3986860"/>
            <a:ext cx="4311637" cy="183013"/>
          </a:xfrm>
        </p:spPr>
        <p:txBody>
          <a:bodyPr lIns="0" tIns="0" rIns="0" bIns="0" anchor="t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4DC3083E-1399-364F-9CFD-AF7D97813B94}" type="datetime4">
              <a:rPr lang="en-AU" smtClean="0"/>
              <a:t>13 April 2026</a:t>
            </a:fld>
            <a:endParaRPr lang="en-US"/>
          </a:p>
        </p:txBody>
      </p:sp>
      <p:pic>
        <p:nvPicPr>
          <p:cNvPr id="5" name="Graphic 4" descr="Agriculture Victoria logo">
            <a:extLst>
              <a:ext uri="{FF2B5EF4-FFF2-40B4-BE49-F238E27FC236}">
                <a16:creationId xmlns:a16="http://schemas.microsoft.com/office/drawing/2014/main" id="{2557A591-9A35-1A4D-AD72-23AF7CBE25D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4185" y="5119687"/>
            <a:ext cx="3041227" cy="59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24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Green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DCCBAE5-B549-0342-A348-6BAA2976A7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3602" y="1454403"/>
            <a:ext cx="5257801" cy="2277533"/>
          </a:xfr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A07B1-C710-2D47-976A-2A5837CDA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0F38EA1-A2B3-734E-8FE4-2A14DB32A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26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Gre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DCCBAE5-B549-0342-A348-6BAA2976A7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186" y="1454707"/>
            <a:ext cx="5257801" cy="2277533"/>
          </a:xfr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A07B1-C710-2D47-976A-2A5837CDA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0F38EA1-A2B3-734E-8FE4-2A14DB32A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14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an f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54285DE-26EE-A34A-AE93-92D1F53B5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81850" y="2305050"/>
            <a:ext cx="5010150" cy="4552950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EBE9EAC2-2B7D-032F-6272-8F5B83048EA8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45F9EA-2D1E-320D-E78C-B641C0A4B6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61113" y="0"/>
            <a:ext cx="2930887" cy="31337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8B17D0-FBC3-D781-7CE3-2201125AF4BA}"/>
              </a:ext>
            </a:extLst>
          </p:cNvPr>
          <p:cNvSpPr/>
          <p:nvPr userDrawn="1"/>
        </p:nvSpPr>
        <p:spPr>
          <a:xfrm>
            <a:off x="0" y="0"/>
            <a:ext cx="1974604" cy="6858000"/>
          </a:xfrm>
          <a:prstGeom prst="rect">
            <a:avLst/>
          </a:prstGeom>
          <a:solidFill>
            <a:srgbClr val="1A4E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4DFC4D-F5DE-5E40-B30F-CBDB101E1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4604" y="0"/>
            <a:ext cx="10744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26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an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DCCBAE5-B549-0342-A348-6BAA2976A7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186" y="1454403"/>
            <a:ext cx="5257801" cy="2277533"/>
          </a:xfr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A07B1-C710-2D47-976A-2A5837CDA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0F38EA1-A2B3-734E-8FE4-2A14DB32A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98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Green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3EF26D-B023-5F1C-3332-745945DA7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798710" y="0"/>
            <a:ext cx="939329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4DFC4D-F5DE-5E40-B30F-CBDB101E1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DCCBAE5-B549-0342-A348-6BAA2976A7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185" y="1454403"/>
            <a:ext cx="4470448" cy="2277533"/>
          </a:xfr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A07B1-C710-2D47-976A-2A5837CDA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F38EA1-A2B3-734E-8FE4-2A14DB32A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38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3600" y="824403"/>
            <a:ext cx="10515600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600" y="2541603"/>
            <a:ext cx="10515600" cy="31619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51240" y="635635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8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DD2B9A5-B21A-5040-9EA6-9F80F33F0651}" type="datetime4">
              <a:rPr lang="en-AU" smtClean="0"/>
              <a:t>13 April 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00" y="6357603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F38EA1-A2B3-734E-8FE4-2A14DB32A8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MSIPCMContentMarking" descr="{&quot;HashCode&quot;:-1264680268,&quot;Placement&quot;:&quot;Footer&quot;,&quot;Top&quot;:516.65155,&quot;Left&quot;:446.046448,&quot;SlideWidth&quot;:960,&quot;SlideHeight&quot;:540}">
            <a:extLst>
              <a:ext uri="{FF2B5EF4-FFF2-40B4-BE49-F238E27FC236}">
                <a16:creationId xmlns:a16="http://schemas.microsoft.com/office/drawing/2014/main" id="{07BD16DB-3BD1-4C29-31D0-71A2A3D2693B}"/>
              </a:ext>
            </a:extLst>
          </p:cNvPr>
          <p:cNvSpPr txBox="1"/>
          <p:nvPr userDrawn="1"/>
        </p:nvSpPr>
        <p:spPr>
          <a:xfrm>
            <a:off x="5664790" y="6561475"/>
            <a:ext cx="862419" cy="2965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AU" sz="1200">
                <a:solidFill>
                  <a:srgbClr val="000000"/>
                </a:solidFill>
                <a:latin typeface="Calibri" panose="020F0502020204030204" pitchFamily="34" charset="0"/>
              </a:rPr>
              <a:t>OFFICIAL</a:t>
            </a:r>
            <a:endParaRPr lang="en-AU" sz="1200" err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63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791" r:id="rId2"/>
    <p:sldLayoutId id="2147483811" r:id="rId3"/>
    <p:sldLayoutId id="2147483834" r:id="rId4"/>
    <p:sldLayoutId id="2147483829" r:id="rId5"/>
    <p:sldLayoutId id="2147483827" r:id="rId6"/>
    <p:sldLayoutId id="2147483858" r:id="rId7"/>
    <p:sldLayoutId id="2147483828" r:id="rId8"/>
    <p:sldLayoutId id="2147483835" r:id="rId9"/>
    <p:sldLayoutId id="2147483860" r:id="rId10"/>
    <p:sldLayoutId id="2147483836" r:id="rId11"/>
    <p:sldLayoutId id="2147483863" r:id="rId12"/>
    <p:sldLayoutId id="2147483837" r:id="rId13"/>
    <p:sldLayoutId id="2147483859" r:id="rId14"/>
    <p:sldLayoutId id="2147483833" r:id="rId15"/>
    <p:sldLayoutId id="2147483817" r:id="rId16"/>
    <p:sldLayoutId id="2147483838" r:id="rId17"/>
    <p:sldLayoutId id="2147483839" r:id="rId18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1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685800" rtl="0" eaLnBrk="1" fontAlgn="auto" latinLnBrk="0" hangingPunct="1">
        <a:lnSpc>
          <a:spcPct val="110000"/>
        </a:lnSpc>
        <a:spcBef>
          <a:spcPts val="450"/>
        </a:spcBef>
        <a:spcAft>
          <a:spcPts val="900"/>
        </a:spcAft>
        <a:buClrTx/>
        <a:buSzTx/>
        <a:buFontTx/>
        <a:buNone/>
        <a:tabLst/>
        <a:defRPr sz="135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8500" indent="-216000" algn="l" defTabSz="685800" rtl="0" eaLnBrk="1" latinLnBrk="0" hangingPunct="1">
        <a:lnSpc>
          <a:spcPct val="110000"/>
        </a:lnSpc>
        <a:spcBef>
          <a:spcPts val="450"/>
        </a:spcBef>
        <a:spcAft>
          <a:spcPts val="900"/>
        </a:spcAft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8500" marR="0" indent="-216000" algn="l" defTabSz="685800" rtl="0" eaLnBrk="1" fontAlgn="auto" latinLnBrk="0" hangingPunct="1">
        <a:lnSpc>
          <a:spcPct val="110000"/>
        </a:lnSpc>
        <a:spcBef>
          <a:spcPts val="450"/>
        </a:spcBef>
        <a:spcAft>
          <a:spcPts val="900"/>
        </a:spcAft>
        <a:buClrTx/>
        <a:buSzTx/>
        <a:buFont typeface="+mj-lt"/>
        <a:buAutoNum type="arabicPeriod"/>
        <a:tabLst/>
        <a:defRPr sz="135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88500" marR="0" indent="-216000" algn="l" defTabSz="685800" rtl="0" eaLnBrk="1" fontAlgn="auto" latinLnBrk="0" hangingPunct="1">
        <a:lnSpc>
          <a:spcPct val="110000"/>
        </a:lnSpc>
        <a:spcBef>
          <a:spcPts val="450"/>
        </a:spcBef>
        <a:spcAft>
          <a:spcPts val="900"/>
        </a:spcAft>
        <a:buClr>
          <a:schemeClr val="tx1"/>
        </a:buClr>
        <a:buSzTx/>
        <a:buFont typeface="+mj-lt"/>
        <a:buAutoNum type="alphaLcParenR"/>
        <a:tabLst/>
        <a:defRPr sz="135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04500" marR="0" indent="-216000" algn="l" defTabSz="685800" rtl="0" eaLnBrk="1" fontAlgn="auto" latinLnBrk="0" hangingPunct="1">
        <a:lnSpc>
          <a:spcPct val="110000"/>
        </a:lnSpc>
        <a:spcBef>
          <a:spcPts val="450"/>
        </a:spcBef>
        <a:spcAft>
          <a:spcPts val="900"/>
        </a:spcAft>
        <a:buClrTx/>
        <a:buSzTx/>
        <a:buFont typeface="Wingdings" pitchFamily="2" charset="2"/>
        <a:buChar char="§"/>
        <a:tabLst/>
        <a:defRPr sz="135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51" userDrawn="1">
          <p15:clr>
            <a:srgbClr val="F26B43"/>
          </p15:clr>
        </p15:guide>
        <p15:guide id="4" orient="horz" pos="913" userDrawn="1">
          <p15:clr>
            <a:srgbClr val="F26B43"/>
          </p15:clr>
        </p15:guide>
        <p15:guide id="5" orient="horz" pos="1593" userDrawn="1">
          <p15:clr>
            <a:srgbClr val="F26B43"/>
          </p15:clr>
        </p15:guide>
        <p15:guide id="6" pos="3863" userDrawn="1">
          <p15:clr>
            <a:srgbClr val="F26B43"/>
          </p15:clr>
        </p15:guide>
        <p15:guide id="7" pos="665" userDrawn="1">
          <p15:clr>
            <a:srgbClr val="F26B43"/>
          </p15:clr>
        </p15:guide>
        <p15:guide id="8" pos="689" userDrawn="1">
          <p15:clr>
            <a:srgbClr val="F26B43"/>
          </p15:clr>
        </p15:guide>
        <p15:guide id="9" pos="711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8840" y="8249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8840" y="2541098"/>
            <a:ext cx="10515600" cy="31619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51240" y="635635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3DF6090-082C-5D42-8046-81BD0B4B6831}" type="datetime4">
              <a:rPr lang="en-AU" smtClean="0"/>
              <a:t>13 April 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840" y="635635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F38EA1-A2B3-734E-8FE4-2A14DB32A8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MSIPCMContentMarking" descr="{&quot;HashCode&quot;:-1264680268,&quot;Placement&quot;:&quot;Footer&quot;,&quot;Top&quot;:516.65155,&quot;Left&quot;:446.046448,&quot;SlideWidth&quot;:960,&quot;SlideHeight&quot;:540}">
            <a:extLst>
              <a:ext uri="{FF2B5EF4-FFF2-40B4-BE49-F238E27FC236}">
                <a16:creationId xmlns:a16="http://schemas.microsoft.com/office/drawing/2014/main" id="{3E6C2D4B-1479-37D4-463A-5D53C956AD28}"/>
              </a:ext>
            </a:extLst>
          </p:cNvPr>
          <p:cNvSpPr txBox="1"/>
          <p:nvPr userDrawn="1"/>
        </p:nvSpPr>
        <p:spPr>
          <a:xfrm>
            <a:off x="5664790" y="6561475"/>
            <a:ext cx="862419" cy="2965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AU" sz="1200">
                <a:solidFill>
                  <a:srgbClr val="000000"/>
                </a:solidFill>
                <a:latin typeface="Calibri" panose="020F0502020204030204" pitchFamily="34" charset="0"/>
              </a:rPr>
              <a:t>OFFICIAL</a:t>
            </a:r>
            <a:endParaRPr lang="en-AU" sz="1200" err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01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0" r:id="rId2"/>
    <p:sldLayoutId id="2147483855" r:id="rId3"/>
    <p:sldLayoutId id="2147483854" r:id="rId4"/>
    <p:sldLayoutId id="2147483853" r:id="rId5"/>
    <p:sldLayoutId id="2147483844" r:id="rId6"/>
    <p:sldLayoutId id="2147483857" r:id="rId7"/>
    <p:sldLayoutId id="2147483871" r:id="rId8"/>
    <p:sldLayoutId id="2147483861" r:id="rId9"/>
    <p:sldLayoutId id="2147483872" r:id="rId10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110000"/>
        </a:lnSpc>
        <a:spcBef>
          <a:spcPts val="600"/>
        </a:spcBef>
        <a:spcAft>
          <a:spcPts val="1200"/>
        </a:spcAft>
        <a:buClrTx/>
        <a:buSzTx/>
        <a:buFontTx/>
        <a:buNone/>
        <a:tabLst/>
        <a:defRPr sz="18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8000" indent="-288000" algn="l" defTabSz="914400" rtl="0" eaLnBrk="1" latinLnBrk="0" hangingPunct="1">
        <a:lnSpc>
          <a:spcPct val="110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8000" marR="0" indent="-288000" algn="l" defTabSz="914400" rtl="0" eaLnBrk="1" fontAlgn="auto" latinLnBrk="0" hangingPunct="1">
        <a:lnSpc>
          <a:spcPct val="110000"/>
        </a:lnSpc>
        <a:spcBef>
          <a:spcPts val="600"/>
        </a:spcBef>
        <a:spcAft>
          <a:spcPts val="1200"/>
        </a:spcAft>
        <a:buClrTx/>
        <a:buSzTx/>
        <a:buFont typeface="+mj-lt"/>
        <a:buAutoNum type="arabicPeriod"/>
        <a:tabLst/>
        <a:defRPr sz="18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8000" marR="0" indent="-288000" algn="l" defTabSz="914400" rtl="0" eaLnBrk="1" fontAlgn="auto" latinLnBrk="0" hangingPunct="1">
        <a:lnSpc>
          <a:spcPct val="110000"/>
        </a:lnSpc>
        <a:spcBef>
          <a:spcPts val="600"/>
        </a:spcBef>
        <a:spcAft>
          <a:spcPts val="1200"/>
        </a:spcAft>
        <a:buClr>
          <a:schemeClr val="tx1"/>
        </a:buClr>
        <a:buSzTx/>
        <a:buFont typeface="+mj-lt"/>
        <a:buAutoNum type="alphaLcParenR"/>
        <a:tabLst/>
        <a:defRPr sz="18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206000" marR="0" indent="-288000" algn="l" defTabSz="914400" rtl="0" eaLnBrk="1" fontAlgn="auto" latinLnBrk="0" hangingPunct="1">
        <a:lnSpc>
          <a:spcPct val="110000"/>
        </a:lnSpc>
        <a:spcBef>
          <a:spcPts val="600"/>
        </a:spcBef>
        <a:spcAft>
          <a:spcPts val="1200"/>
        </a:spcAft>
        <a:buClrTx/>
        <a:buSzTx/>
        <a:buFont typeface="Wingdings" pitchFamily="2" charset="2"/>
        <a:buChar char="§"/>
        <a:tabLst/>
        <a:defRPr sz="18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51">
          <p15:clr>
            <a:srgbClr val="F26B43"/>
          </p15:clr>
        </p15:guide>
        <p15:guide id="4" orient="horz" pos="913">
          <p15:clr>
            <a:srgbClr val="F26B43"/>
          </p15:clr>
        </p15:guide>
        <p15:guide id="5" orient="horz" pos="1593">
          <p15:clr>
            <a:srgbClr val="F26B43"/>
          </p15:clr>
        </p15:guide>
        <p15:guide id="6" pos="3863">
          <p15:clr>
            <a:srgbClr val="F26B43"/>
          </p15:clr>
        </p15:guide>
        <p15:guide id="7" pos="756">
          <p15:clr>
            <a:srgbClr val="F26B43"/>
          </p15:clr>
        </p15:guide>
        <p15:guide id="8" pos="692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3.jpeg"/><Relationship Id="rId4" Type="http://schemas.openxmlformats.org/officeDocument/2006/relationships/hyperlink" Target="https://www.platypus.org.au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4" Type="http://schemas.openxmlformats.org/officeDocument/2006/relationships/image" Target="../media/image65.jpe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jpeg"/><Relationship Id="rId15" Type="http://schemas.openxmlformats.org/officeDocument/2006/relationships/image" Target="../media/image90.png"/><Relationship Id="rId10" Type="http://schemas.openxmlformats.org/officeDocument/2006/relationships/image" Target="../media/image85.png"/><Relationship Id="rId4" Type="http://schemas.openxmlformats.org/officeDocument/2006/relationships/image" Target="../media/image79.jpe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jpe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10" Type="http://schemas.openxmlformats.org/officeDocument/2006/relationships/image" Target="../media/image100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jpeg"/><Relationship Id="rId4" Type="http://schemas.openxmlformats.org/officeDocument/2006/relationships/image" Target="../media/image10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gif"/><Relationship Id="rId18" Type="http://schemas.openxmlformats.org/officeDocument/2006/relationships/image" Target="../media/image13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12" Type="http://schemas.openxmlformats.org/officeDocument/2006/relationships/image" Target="../media/image125.jpeg"/><Relationship Id="rId17" Type="http://schemas.openxmlformats.org/officeDocument/2006/relationships/image" Target="../media/image130.jpe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11" Type="http://schemas.openxmlformats.org/officeDocument/2006/relationships/image" Target="../media/image124.jpeg"/><Relationship Id="rId5" Type="http://schemas.openxmlformats.org/officeDocument/2006/relationships/image" Target="../media/image118.png"/><Relationship Id="rId15" Type="http://schemas.openxmlformats.org/officeDocument/2006/relationships/image" Target="../media/image128.png"/><Relationship Id="rId10" Type="http://schemas.openxmlformats.org/officeDocument/2006/relationships/image" Target="../media/image123.jpeg"/><Relationship Id="rId4" Type="http://schemas.openxmlformats.org/officeDocument/2006/relationships/image" Target="../media/image117.png"/><Relationship Id="rId9" Type="http://schemas.openxmlformats.org/officeDocument/2006/relationships/image" Target="../media/image122.png"/><Relationship Id="rId14" Type="http://schemas.openxmlformats.org/officeDocument/2006/relationships/image" Target="../media/image1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37.png"/><Relationship Id="rId7" Type="http://schemas.openxmlformats.org/officeDocument/2006/relationships/image" Target="../media/image1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Relationship Id="rId9" Type="http://schemas.openxmlformats.org/officeDocument/2006/relationships/image" Target="../media/image14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3" Type="http://schemas.openxmlformats.org/officeDocument/2006/relationships/image" Target="../media/image144.jpeg"/><Relationship Id="rId7" Type="http://schemas.openxmlformats.org/officeDocument/2006/relationships/image" Target="../media/image14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png"/><Relationship Id="rId9" Type="http://schemas.openxmlformats.org/officeDocument/2006/relationships/image" Target="../media/image15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svg"/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12" Type="http://schemas.openxmlformats.org/officeDocument/2006/relationships/image" Target="../media/image163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7.svg"/><Relationship Id="rId11" Type="http://schemas.openxmlformats.org/officeDocument/2006/relationships/image" Target="../media/image162.png"/><Relationship Id="rId5" Type="http://schemas.openxmlformats.org/officeDocument/2006/relationships/image" Target="../media/image156.png"/><Relationship Id="rId10" Type="http://schemas.openxmlformats.org/officeDocument/2006/relationships/image" Target="../media/image161.svg"/><Relationship Id="rId4" Type="http://schemas.openxmlformats.org/officeDocument/2006/relationships/image" Target="../media/image155.svg"/><Relationship Id="rId9" Type="http://schemas.openxmlformats.org/officeDocument/2006/relationships/image" Target="../media/image1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hyperlink" Target="https://agriculture.vic.gov.au/support-and-resources/funds-grants-programs/partnerships-against-pests-grants-program" TargetMode="External"/><Relationship Id="rId4" Type="http://schemas.openxmlformats.org/officeDocument/2006/relationships/image" Target="../media/image44.svg"/><Relationship Id="rId9" Type="http://schemas.openxmlformats.org/officeDocument/2006/relationships/image" Target="../media/image48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image" Target="../media/image167.svg"/><Relationship Id="rId3" Type="http://schemas.openxmlformats.org/officeDocument/2006/relationships/hyperlink" Target="https://agriculture.vic.gov.au/__data/assets/excel_doc/0004/1189894/PAP-R5-budget-template.xlsx" TargetMode="External"/><Relationship Id="rId7" Type="http://schemas.openxmlformats.org/officeDocument/2006/relationships/image" Target="../media/image163.svg"/><Relationship Id="rId12" Type="http://schemas.openxmlformats.org/officeDocument/2006/relationships/image" Target="../media/image16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2.png"/><Relationship Id="rId11" Type="http://schemas.openxmlformats.org/officeDocument/2006/relationships/image" Target="../media/image49.svg"/><Relationship Id="rId5" Type="http://schemas.openxmlformats.org/officeDocument/2006/relationships/hyperlink" Target="https://agriculture.vic.gov.au/__data/assets/word_doc/0012/1189893/PAP-Auspice-agreement-form.docx" TargetMode="External"/><Relationship Id="rId10" Type="http://schemas.openxmlformats.org/officeDocument/2006/relationships/image" Target="../media/image43.png"/><Relationship Id="rId4" Type="http://schemas.openxmlformats.org/officeDocument/2006/relationships/hyperlink" Target="https://forms.office.com/r/kYcJSa6jRW" TargetMode="External"/><Relationship Id="rId9" Type="http://schemas.openxmlformats.org/officeDocument/2006/relationships/image" Target="../media/image165.svg"/><Relationship Id="rId14" Type="http://schemas.openxmlformats.org/officeDocument/2006/relationships/image" Target="../media/image16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13" Type="http://schemas.openxmlformats.org/officeDocument/2006/relationships/image" Target="../media/image179.png"/><Relationship Id="rId3" Type="http://schemas.openxmlformats.org/officeDocument/2006/relationships/image" Target="../media/image169.png"/><Relationship Id="rId7" Type="http://schemas.openxmlformats.org/officeDocument/2006/relationships/image" Target="../media/image173.svg"/><Relationship Id="rId12" Type="http://schemas.openxmlformats.org/officeDocument/2006/relationships/image" Target="../media/image178.png"/><Relationship Id="rId17" Type="http://schemas.openxmlformats.org/officeDocument/2006/relationships/image" Target="../media/image168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8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72.png"/><Relationship Id="rId11" Type="http://schemas.openxmlformats.org/officeDocument/2006/relationships/image" Target="../media/image177.png"/><Relationship Id="rId5" Type="http://schemas.openxmlformats.org/officeDocument/2006/relationships/image" Target="../media/image171.svg"/><Relationship Id="rId15" Type="http://schemas.openxmlformats.org/officeDocument/2006/relationships/image" Target="../media/image181.png"/><Relationship Id="rId10" Type="http://schemas.openxmlformats.org/officeDocument/2006/relationships/image" Target="../media/image176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Relationship Id="rId14" Type="http://schemas.openxmlformats.org/officeDocument/2006/relationships/image" Target="../media/image18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13" Type="http://schemas.openxmlformats.org/officeDocument/2006/relationships/image" Target="../media/image190.svg"/><Relationship Id="rId3" Type="http://schemas.openxmlformats.org/officeDocument/2006/relationships/image" Target="../media/image183.png"/><Relationship Id="rId7" Type="http://schemas.openxmlformats.org/officeDocument/2006/relationships/image" Target="../media/image44.svg"/><Relationship Id="rId12" Type="http://schemas.openxmlformats.org/officeDocument/2006/relationships/image" Target="../media/image189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93.sv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3.png"/><Relationship Id="rId11" Type="http://schemas.openxmlformats.org/officeDocument/2006/relationships/hyperlink" Target="https://www.legislation.vic.gov.au/in-force/acts/catchment-and-land-protection-act-1994/066" TargetMode="External"/><Relationship Id="rId5" Type="http://schemas.openxmlformats.org/officeDocument/2006/relationships/image" Target="../media/image185.svg"/><Relationship Id="rId15" Type="http://schemas.openxmlformats.org/officeDocument/2006/relationships/image" Target="../media/image192.png"/><Relationship Id="rId10" Type="http://schemas.openxmlformats.org/officeDocument/2006/relationships/image" Target="../media/image188.png"/><Relationship Id="rId4" Type="http://schemas.openxmlformats.org/officeDocument/2006/relationships/image" Target="../media/image184.png"/><Relationship Id="rId9" Type="http://schemas.openxmlformats.org/officeDocument/2006/relationships/image" Target="../media/image187.png"/><Relationship Id="rId14" Type="http://schemas.openxmlformats.org/officeDocument/2006/relationships/image" Target="../media/image19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9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svg"/><Relationship Id="rId13" Type="http://schemas.openxmlformats.org/officeDocument/2006/relationships/image" Target="../media/image207.svg"/><Relationship Id="rId3" Type="http://schemas.openxmlformats.org/officeDocument/2006/relationships/image" Target="../media/image197.png"/><Relationship Id="rId7" Type="http://schemas.openxmlformats.org/officeDocument/2006/relationships/image" Target="../media/image201.png"/><Relationship Id="rId12" Type="http://schemas.openxmlformats.org/officeDocument/2006/relationships/image" Target="../media/image206.png"/><Relationship Id="rId17" Type="http://schemas.openxmlformats.org/officeDocument/2006/relationships/image" Target="../media/image211.sv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21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00.svg"/><Relationship Id="rId11" Type="http://schemas.openxmlformats.org/officeDocument/2006/relationships/image" Target="../media/image205.svg"/><Relationship Id="rId5" Type="http://schemas.openxmlformats.org/officeDocument/2006/relationships/image" Target="../media/image199.png"/><Relationship Id="rId15" Type="http://schemas.openxmlformats.org/officeDocument/2006/relationships/image" Target="../media/image209.svg"/><Relationship Id="rId10" Type="http://schemas.openxmlformats.org/officeDocument/2006/relationships/image" Target="../media/image204.png"/><Relationship Id="rId4" Type="http://schemas.openxmlformats.org/officeDocument/2006/relationships/image" Target="../media/image198.svg"/><Relationship Id="rId9" Type="http://schemas.openxmlformats.org/officeDocument/2006/relationships/image" Target="../media/image203.svg"/><Relationship Id="rId14" Type="http://schemas.openxmlformats.org/officeDocument/2006/relationships/image" Target="../media/image20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9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agriculture.vic.gov.au/biosecurity/protecting-victoria/partnerships-against-pests-program-and-grants/partnerships-against-pests-grants/pap-round-5-grants" TargetMode="External"/><Relationship Id="rId7" Type="http://schemas.openxmlformats.org/officeDocument/2006/relationships/hyperlink" Target="https://deeca.my.site.com/grants/s/form?id=a0hRF00000568JNYAY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13.svg"/><Relationship Id="rId5" Type="http://schemas.openxmlformats.org/officeDocument/2006/relationships/image" Target="../media/image212.png"/><Relationship Id="rId4" Type="http://schemas.openxmlformats.org/officeDocument/2006/relationships/hyperlink" Target="https://agriculture.vic.gov.au/__data/assets/word_doc/0011/1189991/Partnerships-Against-Pests-Grant-Proposal-Guidelines-Round-5.docx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214.sv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hyperlink" Target="mailto:partnershipsagainstpests@agriculture.vic.gov.au" TargetMode="External"/><Relationship Id="rId3" Type="http://schemas.openxmlformats.org/officeDocument/2006/relationships/hyperlink" Target="https://agriculture.vic.gov.au/biosecurity/protecting-victoria/partnerships-against-pests-program-and-grants/about-the-partnerships-against-pests-program" TargetMode="External"/><Relationship Id="rId7" Type="http://schemas.openxmlformats.org/officeDocument/2006/relationships/image" Target="../media/image215.png"/><Relationship Id="rId12" Type="http://schemas.openxmlformats.org/officeDocument/2006/relationships/hyperlink" Target="https://agriculture.vic.gov.au/biosecurity/protecting-victoria/partnerships-against-pests-program-and-grants/regional-engagement-officers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agriculture.vic.gov.au/__data/assets/pdf_file/0014/1112054/PAP-Grant-Proposal-Guidelines-for-Round-4-Stream-2-Regional-and-Local-Community-Based-Organisations.pdf" TargetMode="External"/><Relationship Id="rId11" Type="http://schemas.openxmlformats.org/officeDocument/2006/relationships/image" Target="../media/image217.svg"/><Relationship Id="rId5" Type="http://schemas.openxmlformats.org/officeDocument/2006/relationships/hyperlink" Target="https://agriculture.vic.gov.au/__data/assets/word_doc/0011/1189991/Partnerships-Against-Pests-Grant-Proposal-Guidelines-Round-5.docx" TargetMode="External"/><Relationship Id="rId10" Type="http://schemas.openxmlformats.org/officeDocument/2006/relationships/image" Target="../media/image216.png"/><Relationship Id="rId4" Type="http://schemas.openxmlformats.org/officeDocument/2006/relationships/hyperlink" Target="https://agriculture.vic.gov.au/biosecurity/protecting-victoria/partnerships-against-pests-program-and-grants/partnerships-against-pests-grants/about-the-partnerships-against-pests-grants" TargetMode="External"/><Relationship Id="rId9" Type="http://schemas.openxmlformats.org/officeDocument/2006/relationships/image" Target="../media/image214.svg"/><Relationship Id="rId14" Type="http://schemas.openxmlformats.org/officeDocument/2006/relationships/hyperlink" Target="mailto:grantsinfo@deeca.vic.gov.au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vicblackberrytaskforce.com.au/" TargetMode="External"/><Relationship Id="rId13" Type="http://schemas.openxmlformats.org/officeDocument/2006/relationships/image" Target="../media/image53.jpeg"/><Relationship Id="rId3" Type="http://schemas.openxmlformats.org/officeDocument/2006/relationships/hyperlink" Target="https://agriculture.vic.gov.au/biosecurity/protecting-victoria/partnerships-against-pests-program-and-grants/partnerships-against-pests-grants/about-the-partnerships-against-pests-grants" TargetMode="External"/><Relationship Id="rId7" Type="http://schemas.openxmlformats.org/officeDocument/2006/relationships/hyperlink" Target="mailto:david.scott@agriculture.vic.gov.au" TargetMode="External"/><Relationship Id="rId12" Type="http://schemas.openxmlformats.org/officeDocument/2006/relationships/hyperlink" Target="https://vran.com.au/" TargetMode="Externa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23.xml"/><Relationship Id="rId6" Type="http://schemas.openxmlformats.org/officeDocument/2006/relationships/hyperlink" Target="mailto:doug.may@agriculture.vic.gov.au" TargetMode="External"/><Relationship Id="rId11" Type="http://schemas.openxmlformats.org/officeDocument/2006/relationships/image" Target="../media/image52.png"/><Relationship Id="rId5" Type="http://schemas.openxmlformats.org/officeDocument/2006/relationships/hyperlink" Target="mailto:alastair.campbell@agriculture.vic.gov.au" TargetMode="External"/><Relationship Id="rId15" Type="http://schemas.openxmlformats.org/officeDocument/2006/relationships/image" Target="../media/image54.jpeg"/><Relationship Id="rId10" Type="http://schemas.openxmlformats.org/officeDocument/2006/relationships/hyperlink" Target="https://vicgorsetaskforce.com.au/" TargetMode="External"/><Relationship Id="rId4" Type="http://schemas.openxmlformats.org/officeDocument/2006/relationships/image" Target="../media/image50.jpeg"/><Relationship Id="rId9" Type="http://schemas.openxmlformats.org/officeDocument/2006/relationships/image" Target="../media/image51.jpeg"/><Relationship Id="rId14" Type="http://schemas.openxmlformats.org/officeDocument/2006/relationships/hyperlink" Target="https://serratedtussock.com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4B6BD-08F4-554E-8520-89A624A0BD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628" y="1333276"/>
            <a:ext cx="6540500" cy="569290"/>
          </a:xfr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AU" sz="3000" noProof="0" dirty="0">
                <a:latin typeface="Arial"/>
                <a:cs typeface="Arial"/>
              </a:rPr>
              <a:t>PARTNERSHIPS AGAINST </a:t>
            </a:r>
            <a:r>
              <a:rPr lang="en-AU" sz="3000" dirty="0">
                <a:latin typeface="Arial"/>
                <a:cs typeface="Arial"/>
              </a:rPr>
              <a:t>PESTS</a:t>
            </a:r>
            <a:endParaRPr lang="en-AU" sz="3000" noProof="0" dirty="0"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D79A16-9DAB-FA75-AB80-6C60AAEA9399}"/>
              </a:ext>
            </a:extLst>
          </p:cNvPr>
          <p:cNvSpPr txBox="1"/>
          <p:nvPr/>
        </p:nvSpPr>
        <p:spPr>
          <a:xfrm flipH="1">
            <a:off x="537562" y="2175806"/>
            <a:ext cx="4775200" cy="46166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AU" sz="3000" b="1" noProof="0">
                <a:solidFill>
                  <a:schemeClr val="bg1"/>
                </a:solidFill>
                <a:cs typeface="Arial"/>
              </a:rPr>
              <a:t>Grants Program Round 5</a:t>
            </a:r>
            <a:endParaRPr lang="en-AU" sz="3000" b="1" noProof="0">
              <a:solidFill>
                <a:schemeClr val="bg1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EE0E410-F8C6-A44C-BF02-900E828A7E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4713" y="3160106"/>
            <a:ext cx="4603589" cy="520692"/>
          </a:xfrm>
        </p:spPr>
        <p:txBody>
          <a:bodyPr vert="horz" lIns="0" tIns="0" rIns="0" bIns="0" rtlCol="0" anchor="ctr">
            <a:noAutofit/>
          </a:bodyPr>
          <a:lstStyle/>
          <a:p>
            <a:r>
              <a:rPr lang="en-AU" sz="2400" b="1" noProof="0" dirty="0">
                <a:solidFill>
                  <a:schemeClr val="bg1"/>
                </a:solidFill>
                <a:latin typeface="Arial"/>
                <a:cs typeface="Arial"/>
              </a:rPr>
              <a:t>Webinar – 27 March 2026</a:t>
            </a:r>
          </a:p>
        </p:txBody>
      </p:sp>
      <p:sp>
        <p:nvSpPr>
          <p:cNvPr id="3" name="TextBox 2" descr="Caption for photo in background of slide. Photo shows a group of people sitting in a hall, most with their hands raised.">
            <a:extLst>
              <a:ext uri="{FF2B5EF4-FFF2-40B4-BE49-F238E27FC236}">
                <a16:creationId xmlns:a16="http://schemas.microsoft.com/office/drawing/2014/main" id="{8C72A0AC-9AEA-F1F1-58A1-80533CACBC6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8088000" y="3069000"/>
            <a:ext cx="4104000" cy="380480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en-AU" sz="1000" noProof="0" dirty="0"/>
              <a:t>“Who has a rabbit problem?” PAP Round 3 funded Rabbit Control Event</a:t>
            </a:r>
          </a:p>
          <a:p>
            <a:pPr algn="r"/>
            <a:r>
              <a:rPr lang="en-AU" sz="1000" noProof="0" dirty="0"/>
              <a:t>Courtesy of </a:t>
            </a:r>
            <a:r>
              <a:rPr lang="en-AU" sz="1000" b="1" noProof="0" dirty="0"/>
              <a:t>Warrnambool </a:t>
            </a:r>
            <a:r>
              <a:rPr lang="en-AU" sz="1000" b="1" noProof="0" dirty="0" err="1"/>
              <a:t>Coastcare</a:t>
            </a:r>
            <a:r>
              <a:rPr lang="en-AU" sz="1000" b="1" noProof="0" dirty="0"/>
              <a:t> Landcare Network</a:t>
            </a:r>
            <a:r>
              <a:rPr lang="en-AU" sz="1000" noProof="0" dirty="0"/>
              <a:t>, 2024. </a:t>
            </a:r>
          </a:p>
        </p:txBody>
      </p:sp>
      <p:sp>
        <p:nvSpPr>
          <p:cNvPr id="4" name="TextBox 3" descr="Caption for photo in background of slide. Photo shows a group of people standing in a grassy field.">
            <a:extLst>
              <a:ext uri="{FF2B5EF4-FFF2-40B4-BE49-F238E27FC236}">
                <a16:creationId xmlns:a16="http://schemas.microsoft.com/office/drawing/2014/main" id="{F401BDB3-ADB2-1BA0-A14E-D89F8635660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8515351" y="6477520"/>
            <a:ext cx="3676649" cy="380480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 anchor="t">
            <a:spAutoFit/>
          </a:bodyPr>
          <a:lstStyle/>
          <a:p>
            <a:r>
              <a:rPr lang="en-AU" sz="1000" noProof="0" dirty="0"/>
              <a:t>Taradale Weed control ID and field day, funded in PAP Round 2</a:t>
            </a:r>
          </a:p>
          <a:p>
            <a:r>
              <a:rPr lang="en-AU" sz="1000" noProof="0" dirty="0"/>
              <a:t>Courtesy of </a:t>
            </a:r>
            <a:r>
              <a:rPr lang="en-AU" sz="1000" b="1" noProof="0" dirty="0"/>
              <a:t>Connecting Countr</a:t>
            </a:r>
            <a:r>
              <a:rPr lang="en-AU" sz="1000" noProof="0" dirty="0"/>
              <a:t>y, 2024. </a:t>
            </a:r>
          </a:p>
        </p:txBody>
      </p:sp>
    </p:spTree>
    <p:extLst>
      <p:ext uri="{BB962C8B-B14F-4D97-AF65-F5344CB8AC3E}">
        <p14:creationId xmlns:p14="http://schemas.microsoft.com/office/powerpoint/2010/main" val="3988061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741F5-BD2A-65BC-B050-E4AE27956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34E584D-9346-742B-FA72-F133E1638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0"/>
            <a:ext cx="10232558" cy="1149531"/>
          </a:xfrm>
        </p:spPr>
        <p:txBody>
          <a:bodyPr/>
          <a:lstStyle/>
          <a:p>
            <a:r>
              <a:rPr lang="en-AU" sz="4000" noProof="0" dirty="0">
                <a:solidFill>
                  <a:schemeClr val="tx2"/>
                </a:solidFill>
                <a:latin typeface="Arial"/>
                <a:cs typeface="Arial"/>
              </a:rPr>
              <a:t>Grants Feedback</a:t>
            </a:r>
            <a:endParaRPr lang="en-AU" sz="4000" noProof="0" dirty="0">
              <a:solidFill>
                <a:schemeClr val="tx2"/>
              </a:solidFill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2CC87CB-8FC6-7A15-F6F4-C7539247CE95}"/>
              </a:ext>
            </a:extLst>
          </p:cNvPr>
          <p:cNvSpPr/>
          <p:nvPr/>
        </p:nvSpPr>
        <p:spPr>
          <a:xfrm>
            <a:off x="347323" y="1339871"/>
            <a:ext cx="3672000" cy="2088000"/>
          </a:xfrm>
          <a:prstGeom prst="wedgeRoundRectCallout">
            <a:avLst>
              <a:gd name="adj1" fmla="val -6642"/>
              <a:gd name="adj2" fmla="val 59969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>
              <a:lnSpc>
                <a:spcPct val="110000"/>
              </a:lnSpc>
            </a:pPr>
            <a:r>
              <a:rPr lang="en-AU" sz="1450" dirty="0">
                <a:solidFill>
                  <a:srgbClr val="FFFFFF"/>
                </a:solidFill>
                <a:ea typeface="Segoe UI"/>
                <a:cs typeface="Segoe UI"/>
              </a:rPr>
              <a:t>“Landholders who attended our workshops now have an opportunity to become local leaders, promoting best-practice information on blackberry management. Our ability to engage with several new people through this workshop series has also increased the extent of our knowledge dissemination”.</a:t>
            </a:r>
            <a:endParaRPr lang="en-US" sz="1450" dirty="0"/>
          </a:p>
        </p:txBody>
      </p:sp>
      <p:pic>
        <p:nvPicPr>
          <p:cNvPr id="10" name="Picture 9" descr="Photograph of a group of 14 people standing or crouching in front of a tree with brown autumn leaves. ">
            <a:extLst>
              <a:ext uri="{FF2B5EF4-FFF2-40B4-BE49-F238E27FC236}">
                <a16:creationId xmlns:a16="http://schemas.microsoft.com/office/drawing/2014/main" id="{B5D569CF-DCFE-E991-E12C-7DDB6A90AF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3323" y="3660305"/>
            <a:ext cx="3924000" cy="20967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3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86A5E09-1CCB-70BC-4893-B5AE25558262}"/>
              </a:ext>
            </a:extLst>
          </p:cNvPr>
          <p:cNvSpPr txBox="1"/>
          <p:nvPr/>
        </p:nvSpPr>
        <p:spPr>
          <a:xfrm>
            <a:off x="293323" y="5779417"/>
            <a:ext cx="3780000" cy="5638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AU" sz="1050" noProof="0" dirty="0"/>
              <a:t>The attendees of </a:t>
            </a:r>
            <a:r>
              <a:rPr lang="en-AU" sz="1050" b="1" noProof="0" dirty="0"/>
              <a:t>Kiewa Catchment Landcare Network’s </a:t>
            </a:r>
            <a:r>
              <a:rPr lang="en-AU" sz="1050" noProof="0" dirty="0"/>
              <a:t>blackberry mapping event. Image courtesy of Kiewa Catchment Landcare Network, 2025.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794924-2A12-A51F-37C1-9F953D642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033" y="6366758"/>
            <a:ext cx="2743200" cy="365125"/>
          </a:xfrm>
        </p:spPr>
        <p:txBody>
          <a:bodyPr/>
          <a:lstStyle/>
          <a:p>
            <a:fld id="{10F38EA1-A2B3-734E-8FE4-2A14DB32A8FE}" type="slidenum">
              <a:rPr lang="en-AU" noProof="0" smtClean="0"/>
              <a:pPr/>
              <a:t>10</a:t>
            </a:fld>
            <a:endParaRPr lang="en-AU" noProof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EC76F77-ECE6-9F18-3321-B7F093CD2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53905" y="6629400"/>
            <a:ext cx="1304095" cy="204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C304D90-1CAA-9640-45FC-255F6188C9E0}"/>
              </a:ext>
            </a:extLst>
          </p:cNvPr>
          <p:cNvSpPr/>
          <p:nvPr/>
        </p:nvSpPr>
        <p:spPr>
          <a:xfrm>
            <a:off x="4638000" y="1611000"/>
            <a:ext cx="2916000" cy="1548000"/>
          </a:xfrm>
          <a:prstGeom prst="wedgeRoundRectCallout">
            <a:avLst>
              <a:gd name="adj1" fmla="val -4998"/>
              <a:gd name="adj2" fmla="val 67103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>
              <a:lnSpc>
                <a:spcPct val="110000"/>
              </a:lnSpc>
            </a:pPr>
            <a:r>
              <a:rPr lang="en-AU" sz="1450" baseline="0">
                <a:solidFill>
                  <a:srgbClr val="FFFFFF"/>
                </a:solidFill>
                <a:latin typeface="Arial"/>
                <a:ea typeface="Segoe UI"/>
                <a:cs typeface="Segoe UI"/>
              </a:rPr>
              <a:t>“This grant allowed MDLN to engage professional film makers and consultants to create high quality short films that will be of great interest to our community moving forward.”</a:t>
            </a:r>
            <a:endParaRPr lang="en-US" sz="1450"/>
          </a:p>
        </p:txBody>
      </p:sp>
      <p:sp>
        <p:nvSpPr>
          <p:cNvPr id="13" name="Rectangle: Rounded Corners 12" descr="A camera man filming 2 men as they speak in a paddock next to a fence.">
            <a:extLst>
              <a:ext uri="{FF2B5EF4-FFF2-40B4-BE49-F238E27FC236}">
                <a16:creationId xmlns:a16="http://schemas.microsoft.com/office/drawing/2014/main" id="{E5FBCFB1-440A-298E-766A-891634057A79}"/>
              </a:ext>
            </a:extLst>
          </p:cNvPr>
          <p:cNvSpPr>
            <a:spLocks noChangeAspect="1"/>
          </p:cNvSpPr>
          <p:nvPr/>
        </p:nvSpPr>
        <p:spPr>
          <a:xfrm>
            <a:off x="4260000" y="3450236"/>
            <a:ext cx="3672000" cy="1985355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76200" dist="38100" dir="7800000" algn="ctr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D52371-BB4A-2972-6EC3-A1C7BE238C28}"/>
              </a:ext>
            </a:extLst>
          </p:cNvPr>
          <p:cNvSpPr txBox="1"/>
          <p:nvPr/>
        </p:nvSpPr>
        <p:spPr>
          <a:xfrm>
            <a:off x="4332000" y="5475142"/>
            <a:ext cx="3528000" cy="56387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AU" sz="1050" noProof="0" dirty="0"/>
              <a:t>Nick Gannon and Declan </a:t>
            </a:r>
            <a:r>
              <a:rPr lang="en-AU" sz="1050" noProof="0" dirty="0" err="1"/>
              <a:t>Mcdonald</a:t>
            </a:r>
            <a:r>
              <a:rPr lang="en-AU" sz="1050" dirty="0"/>
              <a:t> filming a weed management video for </a:t>
            </a:r>
            <a:r>
              <a:rPr lang="en-AU" sz="1050" b="1" dirty="0"/>
              <a:t>Maffra District Landcare Network</a:t>
            </a:r>
            <a:r>
              <a:rPr lang="en-AU" sz="1050" dirty="0"/>
              <a:t>. </a:t>
            </a:r>
            <a:r>
              <a:rPr lang="en-AU" sz="1050" noProof="0" dirty="0"/>
              <a:t>Image courtesy of Maffra District Landcare Network, 2025</a:t>
            </a:r>
            <a:r>
              <a:rPr lang="en-AU" sz="900" noProof="0" dirty="0"/>
              <a:t>. 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89B236F-907A-2221-D154-9D30A85DDB11}"/>
              </a:ext>
            </a:extLst>
          </p:cNvPr>
          <p:cNvSpPr/>
          <p:nvPr/>
        </p:nvSpPr>
        <p:spPr>
          <a:xfrm>
            <a:off x="8167679" y="1287000"/>
            <a:ext cx="3708000" cy="2196000"/>
          </a:xfrm>
          <a:prstGeom prst="wedgeRoundRectCallout">
            <a:avLst>
              <a:gd name="adj1" fmla="val 6106"/>
              <a:gd name="adj2" fmla="val 59773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US" sz="1450" dirty="0">
                <a:solidFill>
                  <a:schemeClr val="bg1"/>
                </a:solidFill>
              </a:rPr>
              <a:t>“Multiple community members/property owners who attended the VRAN bootcamp are now in a position to be able to take a leadership role amongst their own community. At the bootcamp they were able to </a:t>
            </a:r>
            <a:r>
              <a:rPr lang="en-US" sz="1400" dirty="0">
                <a:solidFill>
                  <a:schemeClr val="bg1"/>
                </a:solidFill>
              </a:rPr>
              <a:t>connect</a:t>
            </a:r>
            <a:r>
              <a:rPr lang="en-US" sz="1450" dirty="0">
                <a:solidFill>
                  <a:schemeClr val="bg1"/>
                </a:solidFill>
              </a:rPr>
              <a:t> well with public land managers and also learn many examples of successful collaborative approaches to rabbit control.”</a:t>
            </a:r>
            <a:endParaRPr lang="en-US" sz="1450" dirty="0"/>
          </a:p>
        </p:txBody>
      </p:sp>
      <p:pic>
        <p:nvPicPr>
          <p:cNvPr id="7" name="Picture 6" descr="A group of people standing in the dirt with shovels, observing a demonstration of best practice rabbit management at a VRAN bootcamp.">
            <a:extLst>
              <a:ext uri="{FF2B5EF4-FFF2-40B4-BE49-F238E27FC236}">
                <a16:creationId xmlns:a16="http://schemas.microsoft.com/office/drawing/2014/main" id="{324AE0D8-E899-9ADE-B716-17F881BB949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"/>
          <a:stretch>
            <a:fillRect/>
          </a:stretch>
        </p:blipFill>
        <p:spPr>
          <a:xfrm>
            <a:off x="8064677" y="3719272"/>
            <a:ext cx="3924000" cy="1991032"/>
          </a:xfrm>
          <a:prstGeom prst="roundRect">
            <a:avLst/>
          </a:prstGeom>
          <a:effectLst>
            <a:outerShdw blurRad="76200" dist="38100" dir="7800000" algn="ctr" rotWithShape="0">
              <a:srgbClr val="000000">
                <a:alpha val="30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318941E-4955-CBD2-F9D6-D8227415628F}"/>
              </a:ext>
            </a:extLst>
          </p:cNvPr>
          <p:cNvSpPr txBox="1"/>
          <p:nvPr/>
        </p:nvSpPr>
        <p:spPr>
          <a:xfrm>
            <a:off x="8144682" y="5757078"/>
            <a:ext cx="3753995" cy="7577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n-US" sz="1050" dirty="0">
                <a:cs typeface="Arial"/>
              </a:rPr>
              <a:t>VRAN mentors Tim Bloomfield and Brad Spear demonstrated best practice rabbit management at a bootcamp hosted by </a:t>
            </a:r>
            <a:r>
              <a:rPr lang="en-US" sz="1050" b="1" dirty="0">
                <a:cs typeface="Arial"/>
              </a:rPr>
              <a:t>South Gippsland Landcare Network</a:t>
            </a:r>
            <a:r>
              <a:rPr lang="en-US" sz="1050" dirty="0">
                <a:cs typeface="Arial"/>
              </a:rPr>
              <a:t>. Image courtesy of South Gippsland Landcare Network, 2025.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243599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F2C51-4F27-77D8-E468-C9AC722DB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4999AA7-052B-2EE5-8AF9-5FFC52FC0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371060"/>
            <a:ext cx="12192000" cy="44869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B740B53-B09C-7D99-F83B-CB93DB1735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030818"/>
            <a:ext cx="12192000" cy="3378187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alpha val="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44000">
                <a:schemeClr val="bg1">
                  <a:alpha val="8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7" name="Picture 6" descr="Project Platypus's logo with a white line drawing of a platypus in a teal circle.">
            <a:hlinkClick r:id="rId4"/>
            <a:extLst>
              <a:ext uri="{FF2B5EF4-FFF2-40B4-BE49-F238E27FC236}">
                <a16:creationId xmlns:a16="http://schemas.microsoft.com/office/drawing/2014/main" id="{8CADC7F4-8E90-368C-DDBC-6DFB3870EA9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745" y="476308"/>
            <a:ext cx="4172529" cy="189771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11A95C8-A84E-3151-97AC-A7FD4E1A93A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78324" y="1086613"/>
            <a:ext cx="7122931" cy="67710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Guarding Gariwerd project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868AB7-828A-E328-5A55-58374581B5E4}"/>
              </a:ext>
            </a:extLst>
          </p:cNvPr>
          <p:cNvSpPr txBox="1"/>
          <p:nvPr/>
        </p:nvSpPr>
        <p:spPr>
          <a:xfrm>
            <a:off x="9240000" y="6681669"/>
            <a:ext cx="2952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AU" sz="1100" dirty="0"/>
              <a:t>Slides and images courtesy of Project Platypus</a:t>
            </a:r>
          </a:p>
        </p:txBody>
      </p:sp>
    </p:spTree>
    <p:extLst>
      <p:ext uri="{BB962C8B-B14F-4D97-AF65-F5344CB8AC3E}">
        <p14:creationId xmlns:p14="http://schemas.microsoft.com/office/powerpoint/2010/main" val="1211037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FC08CD5-DBBA-A354-6E60-9BDBAA597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3141" y="0"/>
            <a:ext cx="6447839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17322D6-84E2-F071-6BB7-192B494F60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01605" y="0"/>
            <a:ext cx="4840678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3238">
                <a:srgbClr val="FFFFFF">
                  <a:alpha val="25000"/>
                </a:srgbClr>
              </a:gs>
              <a:gs pos="3400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2757B3-573D-EEB3-2A73-8B851E9E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921" y="204892"/>
            <a:ext cx="10515600" cy="576000"/>
          </a:xfrm>
        </p:spPr>
        <p:txBody>
          <a:bodyPr anchor="ctr">
            <a:normAutofit/>
          </a:bodyPr>
          <a:lstStyle/>
          <a:p>
            <a:r>
              <a:rPr lang="en-AU" sz="3200" b="1" dirty="0"/>
              <a:t>Guarding </a:t>
            </a:r>
            <a:r>
              <a:rPr lang="en-AU" sz="3200" b="1" dirty="0" err="1"/>
              <a:t>Gariwerd</a:t>
            </a:r>
            <a:r>
              <a:rPr lang="en-AU" sz="3200" b="1" dirty="0"/>
              <a:t> </a:t>
            </a:r>
            <a:r>
              <a:rPr lang="en-AU" sz="3200" dirty="0"/>
              <a:t>– Partnerships Against Pests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18F40-B3C2-2F02-4F5F-C2B07F377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914" y="1404942"/>
            <a:ext cx="3979776" cy="2680137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AU" sz="2400" dirty="0"/>
              <a:t>Initiated by a Landcare group</a:t>
            </a:r>
          </a:p>
          <a:p>
            <a:pPr>
              <a:lnSpc>
                <a:spcPct val="130000"/>
              </a:lnSpc>
              <a:spcAft>
                <a:spcPts val="1800"/>
              </a:spcAft>
            </a:pPr>
            <a:r>
              <a:rPr lang="en-AU" sz="2400" dirty="0"/>
              <a:t>Opportunity to expand via Agriculture Victoria’s ‘Partnerships Against Pest Program’</a:t>
            </a:r>
          </a:p>
        </p:txBody>
      </p:sp>
      <p:pic>
        <p:nvPicPr>
          <p:cNvPr id="13" name="Picture 12" descr="Agriculture Victoria's green and white logo ">
            <a:extLst>
              <a:ext uri="{FF2B5EF4-FFF2-40B4-BE49-F238E27FC236}">
                <a16:creationId xmlns:a16="http://schemas.microsoft.com/office/drawing/2014/main" id="{64FFF04D-1F09-CD43-193B-E6DB4F4747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132" y="4585430"/>
            <a:ext cx="2786064" cy="724377"/>
          </a:xfrm>
          <a:prstGeom prst="rect">
            <a:avLst/>
          </a:prstGeom>
        </p:spPr>
      </p:pic>
      <p:pic>
        <p:nvPicPr>
          <p:cNvPr id="6" name="Picture 5" descr="Parks Victoria's blue, green and white logo.">
            <a:extLst>
              <a:ext uri="{FF2B5EF4-FFF2-40B4-BE49-F238E27FC236}">
                <a16:creationId xmlns:a16="http://schemas.microsoft.com/office/drawing/2014/main" id="{18ABDA4C-529A-A5C0-2913-F78FD9FE5F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9480" y="3547204"/>
            <a:ext cx="2247241" cy="1325562"/>
          </a:xfrm>
          <a:prstGeom prst="rect">
            <a:avLst/>
          </a:prstGeom>
          <a:ln w="38100">
            <a:solidFill>
              <a:srgbClr val="5DF9EE"/>
            </a:solidFill>
          </a:ln>
        </p:spPr>
      </p:pic>
      <p:pic>
        <p:nvPicPr>
          <p:cNvPr id="5" name="Picture 4" descr="Jallukar Landcare group's green hands making the shape of Australia logo.">
            <a:extLst>
              <a:ext uri="{FF2B5EF4-FFF2-40B4-BE49-F238E27FC236}">
                <a16:creationId xmlns:a16="http://schemas.microsoft.com/office/drawing/2014/main" id="{63392214-C9FA-960E-CEA8-45D45375599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1811" y="1689442"/>
            <a:ext cx="1472016" cy="1739558"/>
          </a:xfrm>
          <a:prstGeom prst="rect">
            <a:avLst/>
          </a:prstGeom>
        </p:spPr>
      </p:pic>
      <p:pic>
        <p:nvPicPr>
          <p:cNvPr id="26" name="Picture 25" descr="Black Range Land Management Group's green hands making the shape of Australia logo.">
            <a:extLst>
              <a:ext uri="{FF2B5EF4-FFF2-40B4-BE49-F238E27FC236}">
                <a16:creationId xmlns:a16="http://schemas.microsoft.com/office/drawing/2014/main" id="{39E891D9-23C5-D9CC-25EF-CDEB8F65C08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8590" y="1775034"/>
            <a:ext cx="698247" cy="839482"/>
          </a:xfrm>
          <a:prstGeom prst="rect">
            <a:avLst/>
          </a:prstGeom>
        </p:spPr>
      </p:pic>
      <p:pic>
        <p:nvPicPr>
          <p:cNvPr id="24" name="Picture 23" descr="Halls Gap Landcare's green hands making the shape of Australia logo.">
            <a:extLst>
              <a:ext uri="{FF2B5EF4-FFF2-40B4-BE49-F238E27FC236}">
                <a16:creationId xmlns:a16="http://schemas.microsoft.com/office/drawing/2014/main" id="{0DCCDC21-9F48-6E78-903D-FAD17282C40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728" y="965626"/>
            <a:ext cx="698247" cy="773078"/>
          </a:xfrm>
          <a:prstGeom prst="rect">
            <a:avLst/>
          </a:prstGeom>
        </p:spPr>
      </p:pic>
      <p:pic>
        <p:nvPicPr>
          <p:cNvPr id="27" name="Picture 26" descr="Moyston Landcare group's green hands making the shape of Australia logo.">
            <a:extLst>
              <a:ext uri="{FF2B5EF4-FFF2-40B4-BE49-F238E27FC236}">
                <a16:creationId xmlns:a16="http://schemas.microsoft.com/office/drawing/2014/main" id="{E0483BB0-D384-D81D-BA2E-B84EE1750AA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2064" y="968236"/>
            <a:ext cx="626405" cy="721206"/>
          </a:xfrm>
          <a:prstGeom prst="rect">
            <a:avLst/>
          </a:prstGeom>
        </p:spPr>
      </p:pic>
      <p:pic>
        <p:nvPicPr>
          <p:cNvPr id="25" name="Picture 24" descr="Northern Grampians Landcare group's green hands making the shape of Australia logo.">
            <a:extLst>
              <a:ext uri="{FF2B5EF4-FFF2-40B4-BE49-F238E27FC236}">
                <a16:creationId xmlns:a16="http://schemas.microsoft.com/office/drawing/2014/main" id="{E5A9E6B8-A08C-EEDB-DFB1-45BFF1E5853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6053" y="2673618"/>
            <a:ext cx="698248" cy="7553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DEAF33-3BB3-2FAC-6510-BC90DBC35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79675" y="3538337"/>
            <a:ext cx="4912325" cy="3319663"/>
          </a:xfrm>
          <a:prstGeom prst="rect">
            <a:avLst/>
          </a:prstGeom>
        </p:spPr>
      </p:pic>
      <p:grpSp>
        <p:nvGrpSpPr>
          <p:cNvPr id="18" name="Group 17" descr="A green and blue map showing the areas of protected reserve in blue, the buffer or interface zone in dark green and the highly modified environment zone in pale green.">
            <a:extLst>
              <a:ext uri="{FF2B5EF4-FFF2-40B4-BE49-F238E27FC236}">
                <a16:creationId xmlns:a16="http://schemas.microsoft.com/office/drawing/2014/main" id="{D9EB1D15-8B9E-DE1A-2885-EA35D9738307}"/>
              </a:ext>
            </a:extLst>
          </p:cNvPr>
          <p:cNvGrpSpPr/>
          <p:nvPr/>
        </p:nvGrpSpPr>
        <p:grpSpPr>
          <a:xfrm>
            <a:off x="8297695" y="608208"/>
            <a:ext cx="4977482" cy="4895193"/>
            <a:chOff x="8297695" y="608208"/>
            <a:chExt cx="4977482" cy="4895193"/>
          </a:xfrm>
        </p:grpSpPr>
        <p:pic>
          <p:nvPicPr>
            <p:cNvPr id="7" name="Picture 6" descr="A green and blue map showing the areas of protected reserve in blue, the buffer or interface zone in dark green and the highly modified environment zone in pale green.&#10;&#10;">
              <a:extLst>
                <a:ext uri="{FF2B5EF4-FFF2-40B4-BE49-F238E27FC236}">
                  <a16:creationId xmlns:a16="http://schemas.microsoft.com/office/drawing/2014/main" id="{668DFAF2-8EE0-8BE8-8FDB-C34F31670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97695" y="608208"/>
              <a:ext cx="4977482" cy="489519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FC152BC-376B-547C-9B79-3C3885A9888A}"/>
                </a:ext>
              </a:extLst>
            </p:cNvPr>
            <p:cNvSpPr txBox="1"/>
            <p:nvPr/>
          </p:nvSpPr>
          <p:spPr>
            <a:xfrm>
              <a:off x="9778269" y="3109975"/>
              <a:ext cx="12218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/>
                <a:t>Reserves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19761B1-5B52-61E6-D466-B41F0ADDCBED}"/>
                </a:ext>
              </a:extLst>
            </p:cNvPr>
            <p:cNvSpPr txBox="1"/>
            <p:nvPr/>
          </p:nvSpPr>
          <p:spPr>
            <a:xfrm>
              <a:off x="9564609" y="2425805"/>
              <a:ext cx="12218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/>
                <a:t>Buffer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CC7CBE0-37D6-A54F-204B-FF4F8C19DF37}"/>
                </a:ext>
              </a:extLst>
            </p:cNvPr>
            <p:cNvSpPr txBox="1"/>
            <p:nvPr/>
          </p:nvSpPr>
          <p:spPr>
            <a:xfrm>
              <a:off x="9442282" y="1352165"/>
              <a:ext cx="13441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/>
                <a:t>Highly modified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E369B84-30DF-09C4-D61B-F2B2BBDF58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4980" y="1090079"/>
            <a:ext cx="1836000" cy="1836000"/>
          </a:xfrm>
          <a:prstGeom prst="ellipse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E7598C-B722-CC49-5183-9B4073C491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3"/>
          <a:stretch>
            <a:fillRect/>
          </a:stretch>
        </p:blipFill>
        <p:spPr>
          <a:xfrm>
            <a:off x="7385862" y="1926976"/>
            <a:ext cx="1872000" cy="1872000"/>
          </a:xfrm>
          <a:prstGeom prst="ellipse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ED698E3-8E8D-D7D0-21B0-BDA51F74E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00"/>
          <a:stretch>
            <a:fillRect/>
          </a:stretch>
        </p:blipFill>
        <p:spPr>
          <a:xfrm>
            <a:off x="3852424" y="4741159"/>
            <a:ext cx="1800000" cy="1800000"/>
          </a:xfrm>
          <a:prstGeom prst="ellipse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20803D2-8CD5-9930-FFF3-8A345556C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3103" y="4958447"/>
            <a:ext cx="1856076" cy="1851914"/>
          </a:xfrm>
          <a:prstGeom prst="ellipse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AF869B5-C307-252F-9ACD-18BCC0942BB4}"/>
              </a:ext>
            </a:extLst>
          </p:cNvPr>
          <p:cNvSpPr txBox="1"/>
          <p:nvPr/>
        </p:nvSpPr>
        <p:spPr>
          <a:xfrm>
            <a:off x="9267159" y="6681669"/>
            <a:ext cx="2952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AU" sz="1100" dirty="0"/>
              <a:t>Slides and images courtesy of Project Platypus</a:t>
            </a:r>
          </a:p>
        </p:txBody>
      </p:sp>
    </p:spTree>
    <p:extLst>
      <p:ext uri="{BB962C8B-B14F-4D97-AF65-F5344CB8AC3E}">
        <p14:creationId xmlns:p14="http://schemas.microsoft.com/office/powerpoint/2010/main" val="418909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>
            <a:extLst>
              <a:ext uri="{FF2B5EF4-FFF2-40B4-BE49-F238E27FC236}">
                <a16:creationId xmlns:a16="http://schemas.microsoft.com/office/drawing/2014/main" id="{3B0926FE-3D21-905E-B09F-A8557DE3716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76306" y="183657"/>
            <a:ext cx="10820400" cy="8636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Guarding Gariwerd – Partnerships Against Pests</a:t>
            </a:r>
            <a:br>
              <a:rPr kumimoji="0" lang="en-A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AU" sz="4000" dirty="0"/>
              <a:t>Project Partners</a:t>
            </a:r>
            <a:endParaRPr kumimoji="0" lang="en-AU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0" descr="Agriculture Victoria's green and white logo ">
            <a:extLst>
              <a:ext uri="{FF2B5EF4-FFF2-40B4-BE49-F238E27FC236}">
                <a16:creationId xmlns:a16="http://schemas.microsoft.com/office/drawing/2014/main" id="{42363975-D484-CF89-5DAC-E016CFE07F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4409" y="1281066"/>
            <a:ext cx="2883182" cy="749628"/>
          </a:xfrm>
          <a:prstGeom prst="rect">
            <a:avLst/>
          </a:prstGeom>
        </p:spPr>
      </p:pic>
      <p:pic>
        <p:nvPicPr>
          <p:cNvPr id="15" name="Picture 14" descr="Horsham District Landcare Network's">
            <a:extLst>
              <a:ext uri="{FF2B5EF4-FFF2-40B4-BE49-F238E27FC236}">
                <a16:creationId xmlns:a16="http://schemas.microsoft.com/office/drawing/2014/main" id="{8B699EF1-562A-0B77-8C65-44765427DF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314" y="2196852"/>
            <a:ext cx="1046787" cy="1275771"/>
          </a:xfrm>
          <a:prstGeom prst="rect">
            <a:avLst/>
          </a:prstGeom>
        </p:spPr>
      </p:pic>
      <p:pic>
        <p:nvPicPr>
          <p:cNvPr id="9" name="Picture 8" descr="Project Platypus's logo with a white line drawing of a platypus in a teal circle">
            <a:extLst>
              <a:ext uri="{FF2B5EF4-FFF2-40B4-BE49-F238E27FC236}">
                <a16:creationId xmlns:a16="http://schemas.microsoft.com/office/drawing/2014/main" id="{538B914E-E62E-6E17-4C3F-BD938FC18E3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3219" y="2196852"/>
            <a:ext cx="2735907" cy="1244325"/>
          </a:xfrm>
          <a:prstGeom prst="rect">
            <a:avLst/>
          </a:prstGeom>
        </p:spPr>
      </p:pic>
      <p:pic>
        <p:nvPicPr>
          <p:cNvPr id="17" name="Picture 16" descr="Yarrilinks Landcare's tan logo">
            <a:extLst>
              <a:ext uri="{FF2B5EF4-FFF2-40B4-BE49-F238E27FC236}">
                <a16:creationId xmlns:a16="http://schemas.microsoft.com/office/drawing/2014/main" id="{B5B329A8-11BA-4054-7BB7-7AB9C383069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42177" y="2239317"/>
            <a:ext cx="2070591" cy="1175912"/>
          </a:xfrm>
          <a:prstGeom prst="rect">
            <a:avLst/>
          </a:prstGeom>
        </p:spPr>
      </p:pic>
      <p:pic>
        <p:nvPicPr>
          <p:cNvPr id="18" name="Picture 17" descr="The Centre for Invasive Species Solutions logo. ">
            <a:extLst>
              <a:ext uri="{FF2B5EF4-FFF2-40B4-BE49-F238E27FC236}">
                <a16:creationId xmlns:a16="http://schemas.microsoft.com/office/drawing/2014/main" id="{6D277489-2ACD-87F0-DEA6-2379FF2D52D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31334" y="3723492"/>
            <a:ext cx="2176270" cy="1157153"/>
          </a:xfrm>
          <a:prstGeom prst="rect">
            <a:avLst/>
          </a:prstGeom>
        </p:spPr>
      </p:pic>
      <p:pic>
        <p:nvPicPr>
          <p:cNvPr id="14" name="Picture 13" descr="Horsham Rural City Council's mostly grey logo.">
            <a:extLst>
              <a:ext uri="{FF2B5EF4-FFF2-40B4-BE49-F238E27FC236}">
                <a16:creationId xmlns:a16="http://schemas.microsoft.com/office/drawing/2014/main" id="{64169783-20DD-2774-E40E-23D4FD57B0F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0236" y="3733561"/>
            <a:ext cx="2176270" cy="1088135"/>
          </a:xfrm>
          <a:prstGeom prst="rect">
            <a:avLst/>
          </a:prstGeom>
        </p:spPr>
      </p:pic>
      <p:pic>
        <p:nvPicPr>
          <p:cNvPr id="2" name="Picture 1" descr="Parks Victoria's blue, green and white logo.">
            <a:extLst>
              <a:ext uri="{FF2B5EF4-FFF2-40B4-BE49-F238E27FC236}">
                <a16:creationId xmlns:a16="http://schemas.microsoft.com/office/drawing/2014/main" id="{100E4B21-6BD1-254A-226D-0D310E735EB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89138" y="3733561"/>
            <a:ext cx="1477269" cy="1118256"/>
          </a:xfrm>
          <a:prstGeom prst="rect">
            <a:avLst/>
          </a:prstGeom>
        </p:spPr>
      </p:pic>
      <p:pic>
        <p:nvPicPr>
          <p:cNvPr id="20" name="Picture 19" descr="Northern Grampians Shire Council's green and blue logo.">
            <a:extLst>
              <a:ext uri="{FF2B5EF4-FFF2-40B4-BE49-F238E27FC236}">
                <a16:creationId xmlns:a16="http://schemas.microsoft.com/office/drawing/2014/main" id="{09A1F911-DE91-5E4E-45F5-214A86BB1A7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4872" y="3675905"/>
            <a:ext cx="1895792" cy="1175912"/>
          </a:xfrm>
          <a:prstGeom prst="rect">
            <a:avLst/>
          </a:prstGeom>
        </p:spPr>
      </p:pic>
      <p:pic>
        <p:nvPicPr>
          <p:cNvPr id="13" name="Picture 12" descr="Wimmera CMA's green, blue and grey logo.">
            <a:extLst>
              <a:ext uri="{FF2B5EF4-FFF2-40B4-BE49-F238E27FC236}">
                <a16:creationId xmlns:a16="http://schemas.microsoft.com/office/drawing/2014/main" id="{95D26658-5538-4521-1E19-C2917AF6C93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44" y="5169907"/>
            <a:ext cx="1361221" cy="1157153"/>
          </a:xfrm>
          <a:prstGeom prst="rect">
            <a:avLst/>
          </a:prstGeom>
        </p:spPr>
      </p:pic>
      <p:pic>
        <p:nvPicPr>
          <p:cNvPr id="22" name="Picture 21" descr="Trust for Nature's blue, green and orange logo.">
            <a:extLst>
              <a:ext uri="{FF2B5EF4-FFF2-40B4-BE49-F238E27FC236}">
                <a16:creationId xmlns:a16="http://schemas.microsoft.com/office/drawing/2014/main" id="{D4E4D716-9E7B-5288-EA6B-3A9608F462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2130" y="5362668"/>
            <a:ext cx="3362794" cy="771633"/>
          </a:xfrm>
          <a:prstGeom prst="rect">
            <a:avLst/>
          </a:prstGeom>
        </p:spPr>
      </p:pic>
      <p:grpSp>
        <p:nvGrpSpPr>
          <p:cNvPr id="10" name="Group 9" descr="Victorian State Government logo with 'Weeds at the Early Stage of Invasion (WESI) Project">
            <a:extLst>
              <a:ext uri="{FF2B5EF4-FFF2-40B4-BE49-F238E27FC236}">
                <a16:creationId xmlns:a16="http://schemas.microsoft.com/office/drawing/2014/main" id="{7CCA5EFA-127C-454E-E663-B98F9FB56101}"/>
              </a:ext>
            </a:extLst>
          </p:cNvPr>
          <p:cNvGrpSpPr/>
          <p:nvPr/>
        </p:nvGrpSpPr>
        <p:grpSpPr>
          <a:xfrm>
            <a:off x="6882320" y="5274006"/>
            <a:ext cx="2405699" cy="991934"/>
            <a:chOff x="6882320" y="5274006"/>
            <a:chExt cx="2405699" cy="991934"/>
          </a:xfrm>
        </p:grpSpPr>
        <p:pic>
          <p:nvPicPr>
            <p:cNvPr id="26" name="Picture 25" descr="Victorian State Government Department o">
              <a:extLst>
                <a:ext uri="{FF2B5EF4-FFF2-40B4-BE49-F238E27FC236}">
                  <a16:creationId xmlns:a16="http://schemas.microsoft.com/office/drawing/2014/main" id="{68D84CC8-73A7-6A3E-4C78-45B9AEF8E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895289" y="5274006"/>
              <a:ext cx="2392730" cy="94895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6BB03F6-99B5-0CE2-14BB-99D66955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2320" y="6107571"/>
              <a:ext cx="2405699" cy="158369"/>
            </a:xfrm>
            <a:prstGeom prst="rect">
              <a:avLst/>
            </a:prstGeom>
          </p:spPr>
        </p:pic>
      </p:grpSp>
      <p:pic>
        <p:nvPicPr>
          <p:cNvPr id="7" name="Picture 6" descr="Friends of Grampians Gariwerd logo">
            <a:extLst>
              <a:ext uri="{FF2B5EF4-FFF2-40B4-BE49-F238E27FC236}">
                <a16:creationId xmlns:a16="http://schemas.microsoft.com/office/drawing/2014/main" id="{D9899C15-DBF2-2ABD-7127-C6B72F6AD6F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384" y="5160528"/>
            <a:ext cx="1292109" cy="11759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728539-0887-BBB2-98E2-5691190D35B4}"/>
              </a:ext>
            </a:extLst>
          </p:cNvPr>
          <p:cNvSpPr txBox="1"/>
          <p:nvPr/>
        </p:nvSpPr>
        <p:spPr>
          <a:xfrm>
            <a:off x="9218088" y="6671151"/>
            <a:ext cx="2952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AU" sz="1100" dirty="0"/>
              <a:t>Slides and images courtesy of Project Platypus</a:t>
            </a:r>
          </a:p>
        </p:txBody>
      </p:sp>
    </p:spTree>
    <p:extLst>
      <p:ext uri="{BB962C8B-B14F-4D97-AF65-F5344CB8AC3E}">
        <p14:creationId xmlns:p14="http://schemas.microsoft.com/office/powerpoint/2010/main" val="146641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757B3-573D-EEB3-2A73-8B851E9E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999" y="239950"/>
            <a:ext cx="10515600" cy="515059"/>
          </a:xfrm>
        </p:spPr>
        <p:txBody>
          <a:bodyPr>
            <a:normAutofit/>
          </a:bodyPr>
          <a:lstStyle/>
          <a:p>
            <a:pPr lvl="1"/>
            <a:r>
              <a:rPr lang="en-GB" sz="3200" b="1" dirty="0">
                <a:latin typeface="+mj-lt"/>
              </a:rPr>
              <a:t>The importance of working in partnerships...</a:t>
            </a:r>
          </a:p>
        </p:txBody>
      </p:sp>
      <p:pic>
        <p:nvPicPr>
          <p:cNvPr id="4" name="Picture 3" descr="Background is a photo of a man looking at an outbreak of watsonia.">
            <a:extLst>
              <a:ext uri="{FF2B5EF4-FFF2-40B4-BE49-F238E27FC236}">
                <a16:creationId xmlns:a16="http://schemas.microsoft.com/office/drawing/2014/main" id="{F18DA380-A6C8-A88A-F9A1-E44F455A26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48533"/>
            <a:ext cx="12192000" cy="54912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3B8267-2B68-29C0-C923-3BCE5416E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1776368"/>
            <a:ext cx="12192000" cy="4442443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alpha val="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44000">
                <a:schemeClr val="bg1">
                  <a:alpha val="8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18F40-B3C2-2F02-4F5F-C2B07F377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238528"/>
            <a:ext cx="9393127" cy="399936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2200" dirty="0"/>
              <a:t>Private landholders control most of the land (84%!)</a:t>
            </a:r>
            <a:endParaRPr lang="en-US" sz="2200" dirty="0"/>
          </a:p>
          <a:p>
            <a:pPr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2200" dirty="0"/>
              <a:t>Private landholders have potential to notice things first</a:t>
            </a:r>
          </a:p>
          <a:p>
            <a:pPr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2200" dirty="0"/>
              <a:t>Alleviates budget and resource restraints for all</a:t>
            </a:r>
          </a:p>
          <a:p>
            <a:pPr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2200" dirty="0"/>
              <a:t>Scale of on-ground work often very large</a:t>
            </a:r>
          </a:p>
          <a:p>
            <a:pPr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2200" dirty="0"/>
              <a:t>We have a shared responsibility</a:t>
            </a:r>
          </a:p>
          <a:p>
            <a:pPr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2200" dirty="0"/>
              <a:t>Working together we will achieve a whole lot more.</a:t>
            </a:r>
            <a:endParaRPr lang="en-A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EF83EE-43CA-958B-702F-AB282E5F5B3D}"/>
              </a:ext>
            </a:extLst>
          </p:cNvPr>
          <p:cNvSpPr txBox="1"/>
          <p:nvPr/>
        </p:nvSpPr>
        <p:spPr>
          <a:xfrm>
            <a:off x="9240000" y="7659771"/>
            <a:ext cx="2952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AU" sz="1100" dirty="0"/>
              <a:t>Slides and images courtesy of Project Platypus</a:t>
            </a:r>
          </a:p>
        </p:txBody>
      </p:sp>
    </p:spTree>
    <p:extLst>
      <p:ext uri="{BB962C8B-B14F-4D97-AF65-F5344CB8AC3E}">
        <p14:creationId xmlns:p14="http://schemas.microsoft.com/office/powerpoint/2010/main" val="231907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757B3-573D-EEB3-2A73-8B851E9E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999" y="207458"/>
            <a:ext cx="10515600" cy="576000"/>
          </a:xfrm>
        </p:spPr>
        <p:txBody>
          <a:bodyPr anchor="ctr">
            <a:normAutofit/>
          </a:bodyPr>
          <a:lstStyle/>
          <a:p>
            <a:pPr lvl="1"/>
            <a:r>
              <a:rPr lang="en-GB" sz="3200" b="1" dirty="0">
                <a:latin typeface="+mj-lt"/>
              </a:rPr>
              <a:t>What have we been up to?</a:t>
            </a:r>
            <a:endParaRPr lang="en-AU" sz="3200" b="1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74C8D1-A716-0675-C12C-C95AD46EE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9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18F40-B3C2-2F02-4F5F-C2B07F377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0564" y="939351"/>
            <a:ext cx="5165436" cy="576275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30000"/>
              </a:lnSpc>
            </a:pPr>
            <a:r>
              <a:rPr lang="en-AU" sz="1600" b="1" dirty="0"/>
              <a:t>Wimmera Biodiversity Seminar Sep 2023 </a:t>
            </a:r>
            <a:br>
              <a:rPr lang="en-AU" sz="1600" dirty="0"/>
            </a:br>
            <a:r>
              <a:rPr lang="en-AU" sz="1200" dirty="0"/>
              <a:t>(GG project launch)</a:t>
            </a:r>
          </a:p>
          <a:p>
            <a:pPr>
              <a:lnSpc>
                <a:spcPct val="130000"/>
              </a:lnSpc>
            </a:pPr>
            <a:r>
              <a:rPr lang="en-AU" sz="1600" b="1" dirty="0"/>
              <a:t>Landcare group priority plans</a:t>
            </a:r>
            <a:br>
              <a:rPr lang="en-AU" sz="1600" dirty="0"/>
            </a:br>
            <a:r>
              <a:rPr lang="en-AU" sz="1200" dirty="0"/>
              <a:t>(Halls Gap/Moyston/</a:t>
            </a:r>
            <a:r>
              <a:rPr lang="en-AU" sz="1200" dirty="0" err="1"/>
              <a:t>Jallukar</a:t>
            </a:r>
            <a:r>
              <a:rPr lang="en-AU" sz="1200" dirty="0"/>
              <a:t>/Black Range/Stawell)</a:t>
            </a:r>
          </a:p>
          <a:p>
            <a:pPr>
              <a:lnSpc>
                <a:spcPct val="130000"/>
              </a:lnSpc>
            </a:pPr>
            <a:r>
              <a:rPr lang="en-AU" sz="1600" b="1" dirty="0"/>
              <a:t>Development of Fulcrum App</a:t>
            </a:r>
            <a:br>
              <a:rPr lang="en-AU" sz="1600" b="1" dirty="0"/>
            </a:br>
            <a:r>
              <a:rPr lang="en-AU" sz="1200" dirty="0"/>
              <a:t>(Centralised and easier data collection/reporting)</a:t>
            </a:r>
            <a:endParaRPr lang="en-AU" sz="1400" b="1" dirty="0"/>
          </a:p>
          <a:p>
            <a:pPr>
              <a:lnSpc>
                <a:spcPct val="130000"/>
              </a:lnSpc>
            </a:pPr>
            <a:r>
              <a:rPr lang="en-AU" sz="1600" b="1" dirty="0"/>
              <a:t>IPA management field demonstration days</a:t>
            </a:r>
            <a:br>
              <a:rPr lang="en-AU" sz="1600" dirty="0"/>
            </a:br>
            <a:r>
              <a:rPr lang="en-AU" sz="1200" dirty="0"/>
              <a:t>(Minyip/Pomonal/Laharum)</a:t>
            </a:r>
          </a:p>
          <a:p>
            <a:pPr>
              <a:lnSpc>
                <a:spcPct val="130000"/>
              </a:lnSpc>
            </a:pPr>
            <a:r>
              <a:rPr lang="en-AU" sz="1600" b="1" dirty="0"/>
              <a:t>Locally tailored IPA ‘101 kits’</a:t>
            </a:r>
            <a:br>
              <a:rPr lang="en-AU" sz="1600" b="1" dirty="0"/>
            </a:br>
            <a:r>
              <a:rPr lang="en-AU" sz="1200" dirty="0"/>
              <a:t>(Halls Gap/</a:t>
            </a:r>
            <a:r>
              <a:rPr lang="en-AU" sz="1200" dirty="0" err="1"/>
              <a:t>Jallukar</a:t>
            </a:r>
            <a:r>
              <a:rPr lang="en-AU" sz="1200" dirty="0"/>
              <a:t>/Moyston/Stawell/Minyip)</a:t>
            </a:r>
          </a:p>
          <a:p>
            <a:pPr>
              <a:lnSpc>
                <a:spcPct val="130000"/>
              </a:lnSpc>
            </a:pPr>
            <a:r>
              <a:rPr lang="en-AU" sz="1600" b="1" dirty="0"/>
              <a:t>Meet the agencies workshops</a:t>
            </a:r>
            <a:br>
              <a:rPr lang="en-AU" sz="1600" dirty="0"/>
            </a:br>
            <a:r>
              <a:rPr lang="en-AU" sz="1200" dirty="0"/>
              <a:t>(Pomonal/Minyip/Laharum/Glenorchy/Halls Gap)</a:t>
            </a:r>
          </a:p>
          <a:p>
            <a:pPr>
              <a:lnSpc>
                <a:spcPct val="130000"/>
              </a:lnSpc>
            </a:pPr>
            <a:r>
              <a:rPr lang="en-AU" sz="1600" b="1" dirty="0"/>
              <a:t>Subsidise training and accreditation </a:t>
            </a:r>
            <a:br>
              <a:rPr lang="en-AU" sz="1600" dirty="0"/>
            </a:br>
            <a:r>
              <a:rPr lang="en-AU" sz="1200" dirty="0"/>
              <a:t>(AQF3, 1080/PAPP, </a:t>
            </a:r>
            <a:r>
              <a:rPr lang="en-AU" sz="1200" dirty="0" err="1"/>
              <a:t>Weedstop</a:t>
            </a:r>
            <a:r>
              <a:rPr lang="en-AU" sz="1200" dirty="0"/>
              <a:t>)</a:t>
            </a:r>
          </a:p>
          <a:p>
            <a:pPr>
              <a:lnSpc>
                <a:spcPct val="130000"/>
              </a:lnSpc>
            </a:pPr>
            <a:r>
              <a:rPr lang="en-AU" sz="1600" b="1" dirty="0"/>
              <a:t>Victorian Rabbit Action Network Bootcamp</a:t>
            </a:r>
            <a:br>
              <a:rPr lang="en-AU" sz="1600" dirty="0"/>
            </a:br>
            <a:r>
              <a:rPr lang="en-AU" sz="1200" dirty="0"/>
              <a:t>(Autumn 2026)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BF253B-B4DC-83B7-3A30-AEA1F97B28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24701" y="0"/>
            <a:ext cx="4430598" cy="6858000"/>
          </a:xfrm>
          <a:prstGeom prst="rect">
            <a:avLst/>
          </a:prstGeom>
          <a:gradFill>
            <a:gsLst>
              <a:gs pos="100000">
                <a:schemeClr val="bg1"/>
              </a:gs>
              <a:gs pos="27000">
                <a:schemeClr val="bg1">
                  <a:alpha val="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C1E603-453A-D0CE-9BE4-3667A1D145DD}"/>
              </a:ext>
            </a:extLst>
          </p:cNvPr>
          <p:cNvSpPr txBox="1"/>
          <p:nvPr/>
        </p:nvSpPr>
        <p:spPr>
          <a:xfrm>
            <a:off x="9240000" y="6679707"/>
            <a:ext cx="2952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AU" sz="1100" dirty="0"/>
              <a:t>Slides and images courtesy of Project Platypus</a:t>
            </a:r>
          </a:p>
        </p:txBody>
      </p:sp>
    </p:spTree>
    <p:extLst>
      <p:ext uri="{BB962C8B-B14F-4D97-AF65-F5344CB8AC3E}">
        <p14:creationId xmlns:p14="http://schemas.microsoft.com/office/powerpoint/2010/main" val="382308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A89ACF7-D044-3C5F-18D7-3AA67FFEA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84" y="261458"/>
            <a:ext cx="10515600" cy="468000"/>
          </a:xfrm>
        </p:spPr>
        <p:txBody>
          <a:bodyPr>
            <a:normAutofit/>
          </a:bodyPr>
          <a:lstStyle/>
          <a:p>
            <a:r>
              <a:rPr lang="en-AU" sz="3200" b="1" dirty="0">
                <a:latin typeface="+mj-lt"/>
              </a:rPr>
              <a:t>Wimmera Biodiversity Seminar project launch</a:t>
            </a:r>
          </a:p>
        </p:txBody>
      </p:sp>
      <p:pic>
        <p:nvPicPr>
          <p:cNvPr id="1026" name="Picture 2" descr="Photograph of two people, Lachlan and Elia, standing side by side in a wooded area with tall trees and dry foliage under a clear blue sky.">
            <a:extLst>
              <a:ext uri="{FF2B5EF4-FFF2-40B4-BE49-F238E27FC236}">
                <a16:creationId xmlns:a16="http://schemas.microsoft.com/office/drawing/2014/main" id="{290025E9-CC53-AD9B-DC4E-17B22EEEB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" y="989242"/>
            <a:ext cx="2649309" cy="276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Lachlan McIntyre standing in front of a stage giving a presentation.">
            <a:extLst>
              <a:ext uri="{FF2B5EF4-FFF2-40B4-BE49-F238E27FC236}">
                <a16:creationId xmlns:a16="http://schemas.microsoft.com/office/drawing/2014/main" id="{C055EC43-1328-43C3-42DA-1B399E0AE4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78344" y="999969"/>
            <a:ext cx="4436752" cy="2756435"/>
          </a:xfrm>
          <a:prstGeom prst="rect">
            <a:avLst/>
          </a:prstGeom>
        </p:spPr>
      </p:pic>
      <p:pic>
        <p:nvPicPr>
          <p:cNvPr id="6" name="Picture 5" descr="Elia standing at a podium giving a presentation about the Guarding Gariwerd Partnerships Against Pests project.">
            <a:extLst>
              <a:ext uri="{FF2B5EF4-FFF2-40B4-BE49-F238E27FC236}">
                <a16:creationId xmlns:a16="http://schemas.microsoft.com/office/drawing/2014/main" id="{4528E4C1-1D7C-9EB2-2392-B81FA997BCB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685" y="3740277"/>
            <a:ext cx="3121732" cy="3117723"/>
          </a:xfrm>
          <a:prstGeom prst="rect">
            <a:avLst/>
          </a:prstGeom>
        </p:spPr>
      </p:pic>
      <p:pic>
        <p:nvPicPr>
          <p:cNvPr id="10" name="Picture 9" descr="A group of small cups on a table with the Wimmera Biodiversity Seminar logo.">
            <a:extLst>
              <a:ext uri="{FF2B5EF4-FFF2-40B4-BE49-F238E27FC236}">
                <a16:creationId xmlns:a16="http://schemas.microsoft.com/office/drawing/2014/main" id="{5459CB0A-69A0-BEC6-D26C-4529FAAC737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21730" y="3740277"/>
            <a:ext cx="4245885" cy="3117724"/>
          </a:xfrm>
          <a:prstGeom prst="rect">
            <a:avLst/>
          </a:prstGeom>
        </p:spPr>
      </p:pic>
      <p:pic>
        <p:nvPicPr>
          <p:cNvPr id="15" name="Picture 14" descr="27th Wimmera Biodiversity Seminar - Pests, Partnerships and People Power logo.">
            <a:extLst>
              <a:ext uri="{FF2B5EF4-FFF2-40B4-BE49-F238E27FC236}">
                <a16:creationId xmlns:a16="http://schemas.microsoft.com/office/drawing/2014/main" id="{78E0038F-8C94-D70A-16AB-22FBE9A7575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1" b="-1"/>
          <a:stretch>
            <a:fillRect/>
          </a:stretch>
        </p:blipFill>
        <p:spPr>
          <a:xfrm>
            <a:off x="6246832" y="990916"/>
            <a:ext cx="3854171" cy="2985667"/>
          </a:xfrm>
          <a:prstGeom prst="rect">
            <a:avLst/>
          </a:prstGeom>
        </p:spPr>
      </p:pic>
      <p:pic>
        <p:nvPicPr>
          <p:cNvPr id="13" name="Picture 12" descr="27th Wimmera Biodiversity Seminar - Pests, Partnerships and People Power agenda">
            <a:extLst>
              <a:ext uri="{FF2B5EF4-FFF2-40B4-BE49-F238E27FC236}">
                <a16:creationId xmlns:a16="http://schemas.microsoft.com/office/drawing/2014/main" id="{5C9FA9CF-D9F2-3982-2351-907A979FFEF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74375" y="996667"/>
            <a:ext cx="2117625" cy="2964183"/>
          </a:xfrm>
          <a:prstGeom prst="rect">
            <a:avLst/>
          </a:prstGeom>
        </p:spPr>
      </p:pic>
      <p:pic>
        <p:nvPicPr>
          <p:cNvPr id="16" name="Picture 15" descr="Photograph of a sunlit forest scene featuring tall gum trees with thin trunks and dense clusters of grass-like plants on the forest floor. Bright blue sky contrasts with green foliage, highlighting natural vegetation and shadows cast by trees.">
            <a:extLst>
              <a:ext uri="{FF2B5EF4-FFF2-40B4-BE49-F238E27FC236}">
                <a16:creationId xmlns:a16="http://schemas.microsoft.com/office/drawing/2014/main" id="{E8DBAA59-0D16-EFE3-C5D3-6E5D59545E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67616" y="3960850"/>
            <a:ext cx="2354240" cy="2900819"/>
          </a:xfrm>
          <a:prstGeom prst="rect">
            <a:avLst/>
          </a:prstGeom>
        </p:spPr>
      </p:pic>
      <p:pic>
        <p:nvPicPr>
          <p:cNvPr id="12" name="Picture 11" descr="ABC Gardening Australia host Costa Georgiadis, holding a plant.">
            <a:extLst>
              <a:ext uri="{FF2B5EF4-FFF2-40B4-BE49-F238E27FC236}">
                <a16:creationId xmlns:a16="http://schemas.microsoft.com/office/drawing/2014/main" id="{31244EC3-E8C0-9C71-6162-76D416E9745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50568" y="3960851"/>
            <a:ext cx="2641432" cy="28971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E21F55-24D4-3713-0016-AAF98923F901}"/>
              </a:ext>
            </a:extLst>
          </p:cNvPr>
          <p:cNvSpPr txBox="1"/>
          <p:nvPr/>
        </p:nvSpPr>
        <p:spPr>
          <a:xfrm>
            <a:off x="9240000" y="6681669"/>
            <a:ext cx="2952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AU" sz="1100" dirty="0"/>
              <a:t>Slides and images courtesy of Project Platypus</a:t>
            </a:r>
          </a:p>
        </p:txBody>
      </p:sp>
    </p:spTree>
    <p:extLst>
      <p:ext uri="{BB962C8B-B14F-4D97-AF65-F5344CB8AC3E}">
        <p14:creationId xmlns:p14="http://schemas.microsoft.com/office/powerpoint/2010/main" val="2242390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EE3C22A-6124-5193-3FB8-0648A07BA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999" y="196389"/>
            <a:ext cx="10515600" cy="586220"/>
          </a:xfrm>
        </p:spPr>
        <p:txBody>
          <a:bodyPr anchor="ctr">
            <a:normAutofit/>
          </a:bodyPr>
          <a:lstStyle/>
          <a:p>
            <a:r>
              <a:rPr lang="en-AU" sz="3200" b="1" dirty="0"/>
              <a:t>Landcare Priority Plans/Weed Prioritisation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CB7C8D-66A8-B1A2-2DEF-A87A80E55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65381" y="6645349"/>
            <a:ext cx="861237" cy="212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4" name="Picture 3" descr="Screenshot of Project Platypus's weed prioritisation spreadsheet.">
            <a:extLst>
              <a:ext uri="{FF2B5EF4-FFF2-40B4-BE49-F238E27FC236}">
                <a16:creationId xmlns:a16="http://schemas.microsoft.com/office/drawing/2014/main" id="{D2CA5043-D6E0-0B20-971F-3D67F836BB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999" y="834612"/>
            <a:ext cx="7740140" cy="31686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Screenshot of the Black Range Land Management Group's Invasive Plant and Animal Management Plan 2023-2028.">
            <a:extLst>
              <a:ext uri="{FF2B5EF4-FFF2-40B4-BE49-F238E27FC236}">
                <a16:creationId xmlns:a16="http://schemas.microsoft.com/office/drawing/2014/main" id="{5752083D-727D-D0E0-5EE7-467C930344D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4084" y="1260328"/>
            <a:ext cx="3632820" cy="43373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Screenshot of Halls Gap Landcare Group's '6 Ways you can help Halls Gap' brochure.">
            <a:extLst>
              <a:ext uri="{FF2B5EF4-FFF2-40B4-BE49-F238E27FC236}">
                <a16:creationId xmlns:a16="http://schemas.microsoft.com/office/drawing/2014/main" id="{E599F2E5-596F-4013-B9F4-61BA9E4F90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920" y="4055305"/>
            <a:ext cx="6613113" cy="26719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CB3A34-5965-3DAB-0DC2-3B579A50A823}"/>
              </a:ext>
            </a:extLst>
          </p:cNvPr>
          <p:cNvSpPr txBox="1"/>
          <p:nvPr/>
        </p:nvSpPr>
        <p:spPr>
          <a:xfrm>
            <a:off x="9240000" y="6672616"/>
            <a:ext cx="2952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AU" sz="1100" dirty="0"/>
              <a:t>Slides and images courtesy of Project Platypus</a:t>
            </a:r>
          </a:p>
        </p:txBody>
      </p:sp>
    </p:spTree>
    <p:extLst>
      <p:ext uri="{BB962C8B-B14F-4D97-AF65-F5344CB8AC3E}">
        <p14:creationId xmlns:p14="http://schemas.microsoft.com/office/powerpoint/2010/main" val="404158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0088031-1E1C-FB60-2E7D-EA41C3CFA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62" y="207458"/>
            <a:ext cx="10515600" cy="576000"/>
          </a:xfrm>
        </p:spPr>
        <p:txBody>
          <a:bodyPr anchor="ctr">
            <a:normAutofit/>
          </a:bodyPr>
          <a:lstStyle/>
          <a:p>
            <a:r>
              <a:rPr lang="en-AU" sz="3200" b="1" dirty="0"/>
              <a:t>Fulcrum App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18F40-B3C2-2F02-4F5F-C2B07F377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69" y="770240"/>
            <a:ext cx="4768950" cy="2547488"/>
          </a:xfrm>
        </p:spPr>
        <p:txBody>
          <a:bodyPr>
            <a:noAutofit/>
          </a:bodyPr>
          <a:lstStyle/>
          <a:p>
            <a:pPr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800" dirty="0"/>
              <a:t>Allows for easier mapping of activities/ species</a:t>
            </a:r>
          </a:p>
          <a:p>
            <a:pPr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800" dirty="0"/>
              <a:t>Central location to store data</a:t>
            </a:r>
          </a:p>
          <a:p>
            <a:pPr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800" dirty="0"/>
              <a:t>Easier access of data</a:t>
            </a:r>
          </a:p>
          <a:p>
            <a:pPr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800" dirty="0"/>
              <a:t>Easier reporting</a:t>
            </a:r>
          </a:p>
          <a:p>
            <a:pPr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800" dirty="0"/>
              <a:t>Allows for Landscape wide picture of activities</a:t>
            </a:r>
          </a:p>
        </p:txBody>
      </p:sp>
      <p:pic>
        <p:nvPicPr>
          <p:cNvPr id="12" name="Picture 11" descr="Photograph of 6 people clearing vegetation along a power line corridor in a wooded, mountainous area. Individuals use tools like mattocks and rakes, surrounded by trees, power poles, with a dirt road in the background.">
            <a:extLst>
              <a:ext uri="{FF2B5EF4-FFF2-40B4-BE49-F238E27FC236}">
                <a16:creationId xmlns:a16="http://schemas.microsoft.com/office/drawing/2014/main" id="{20691502-C003-3FC4-8264-6F0C932594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1462" y="-1"/>
            <a:ext cx="3527286" cy="3636233"/>
          </a:xfrm>
          <a:prstGeom prst="rect">
            <a:avLst/>
          </a:prstGeom>
        </p:spPr>
      </p:pic>
      <p:pic>
        <p:nvPicPr>
          <p:cNvPr id="8" name="Picture 7" descr="Screenshot of a map of Halls Gap showing the data tracking in the Fulcrum app">
            <a:extLst>
              <a:ext uri="{FF2B5EF4-FFF2-40B4-BE49-F238E27FC236}">
                <a16:creationId xmlns:a16="http://schemas.microsoft.com/office/drawing/2014/main" id="{A2508326-FEE4-63F1-2887-0DDBDC2587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7" t="203" r="6565" b="1"/>
          <a:stretch>
            <a:fillRect/>
          </a:stretch>
        </p:blipFill>
        <p:spPr>
          <a:xfrm>
            <a:off x="9138748" y="0"/>
            <a:ext cx="3053252" cy="4239111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9EEAE62C-58D6-3180-DA6F-87208574B7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2966" y="4360685"/>
            <a:ext cx="1873564" cy="249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alls Gap Landcare Weed Map">
            <a:extLst>
              <a:ext uri="{FF2B5EF4-FFF2-40B4-BE49-F238E27FC236}">
                <a16:creationId xmlns:a16="http://schemas.microsoft.com/office/drawing/2014/main" id="{A564F3B8-AB60-3926-53C4-83AA366BF04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99585"/>
            <a:ext cx="5137833" cy="3458415"/>
          </a:xfrm>
          <a:prstGeom prst="rect">
            <a:avLst/>
          </a:prstGeom>
        </p:spPr>
      </p:pic>
      <p:pic>
        <p:nvPicPr>
          <p:cNvPr id="4" name="Picture 3" descr="Screenshot of the Project Platypus field crew logging from 17 September 2025">
            <a:extLst>
              <a:ext uri="{FF2B5EF4-FFF2-40B4-BE49-F238E27FC236}">
                <a16:creationId xmlns:a16="http://schemas.microsoft.com/office/drawing/2014/main" id="{581A654A-2D70-CE56-7325-F10C24A43ED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37834" y="3635559"/>
            <a:ext cx="4000914" cy="3222441"/>
          </a:xfrm>
          <a:prstGeom prst="rect">
            <a:avLst/>
          </a:prstGeom>
          <a:effectLst>
            <a:outerShdw sx="1000" sy="1000" algn="ctr" rotWithShape="0">
              <a:schemeClr val="tx1"/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4F9990-235A-0AF6-A287-8ECE58321C7C}"/>
              </a:ext>
            </a:extLst>
          </p:cNvPr>
          <p:cNvSpPr txBox="1"/>
          <p:nvPr/>
        </p:nvSpPr>
        <p:spPr>
          <a:xfrm>
            <a:off x="9240000" y="6681669"/>
            <a:ext cx="2952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AU" sz="1100" dirty="0"/>
              <a:t>Slides and images courtesy of Project Platypus</a:t>
            </a:r>
          </a:p>
        </p:txBody>
      </p:sp>
    </p:spTree>
    <p:extLst>
      <p:ext uri="{BB962C8B-B14F-4D97-AF65-F5344CB8AC3E}">
        <p14:creationId xmlns:p14="http://schemas.microsoft.com/office/powerpoint/2010/main" val="95053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2AEED-F73C-2662-C235-F0AEA3ED3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999" y="202348"/>
            <a:ext cx="10515600" cy="586220"/>
          </a:xfrm>
        </p:spPr>
        <p:txBody>
          <a:bodyPr anchor="ctr">
            <a:normAutofit/>
          </a:bodyPr>
          <a:lstStyle/>
          <a:p>
            <a:r>
              <a:rPr lang="en-AU" sz="3200" b="1" dirty="0"/>
              <a:t>Field Demonstrations</a:t>
            </a:r>
          </a:p>
        </p:txBody>
      </p:sp>
      <p:pic>
        <p:nvPicPr>
          <p:cNvPr id="13" name="Picture 12" descr="A group of people observing a rabbit warren fumigation demonstration">
            <a:extLst>
              <a:ext uri="{FF2B5EF4-FFF2-40B4-BE49-F238E27FC236}">
                <a16:creationId xmlns:a16="http://schemas.microsoft.com/office/drawing/2014/main" id="{A1250930-A3B3-6964-A58E-E22274A897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0916"/>
            <a:ext cx="3990109" cy="2992581"/>
          </a:xfrm>
          <a:prstGeom prst="rect">
            <a:avLst/>
          </a:prstGeom>
        </p:spPr>
      </p:pic>
      <p:pic>
        <p:nvPicPr>
          <p:cNvPr id="11" name="Picture 10" descr="A tractor backfilling a rabbit warren">
            <a:extLst>
              <a:ext uri="{FF2B5EF4-FFF2-40B4-BE49-F238E27FC236}">
                <a16:creationId xmlns:a16="http://schemas.microsoft.com/office/drawing/2014/main" id="{2F41DE05-B484-0A7C-6045-1126D98B36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8669" y="985327"/>
            <a:ext cx="4005011" cy="3003758"/>
          </a:xfrm>
          <a:prstGeom prst="rect">
            <a:avLst/>
          </a:prstGeom>
        </p:spPr>
      </p:pic>
      <p:pic>
        <p:nvPicPr>
          <p:cNvPr id="17" name="Picture 16" descr="A group of people being shown deer exclusion fencing.">
            <a:extLst>
              <a:ext uri="{FF2B5EF4-FFF2-40B4-BE49-F238E27FC236}">
                <a16:creationId xmlns:a16="http://schemas.microsoft.com/office/drawing/2014/main" id="{2B510225-68EB-AC47-123A-EC30BE5CD1C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5"/>
          <a:stretch>
            <a:fillRect/>
          </a:stretch>
        </p:blipFill>
        <p:spPr>
          <a:xfrm>
            <a:off x="7972240" y="985327"/>
            <a:ext cx="4219760" cy="3003758"/>
          </a:xfrm>
          <a:prstGeom prst="rect">
            <a:avLst/>
          </a:prstGeom>
        </p:spPr>
      </p:pic>
      <p:pic>
        <p:nvPicPr>
          <p:cNvPr id="7" name="Picture 6" descr="A tractor removing boxthorn at Minyip">
            <a:extLst>
              <a:ext uri="{FF2B5EF4-FFF2-40B4-BE49-F238E27FC236}">
                <a16:creationId xmlns:a16="http://schemas.microsoft.com/office/drawing/2014/main" id="{21AB4719-34DC-3596-A1B0-6AE76D7E6E9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869988"/>
            <a:ext cx="5505254" cy="2988012"/>
          </a:xfrm>
          <a:prstGeom prst="rect">
            <a:avLst/>
          </a:prstGeom>
        </p:spPr>
      </p:pic>
      <p:pic>
        <p:nvPicPr>
          <p:cNvPr id="19" name="Picture 18" descr="A person demonstrating using a smoker to find warren entrances">
            <a:extLst>
              <a:ext uri="{FF2B5EF4-FFF2-40B4-BE49-F238E27FC236}">
                <a16:creationId xmlns:a16="http://schemas.microsoft.com/office/drawing/2014/main" id="{38146F13-E228-56B1-F8D3-CA850EE43E4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4687807" y="3692519"/>
            <a:ext cx="3262110" cy="3068852"/>
          </a:xfrm>
          <a:prstGeom prst="rect">
            <a:avLst/>
          </a:prstGeom>
        </p:spPr>
      </p:pic>
      <p:pic>
        <p:nvPicPr>
          <p:cNvPr id="21" name="Picture 20" descr="A hand holding a canid pest ejector">
            <a:extLst>
              <a:ext uri="{FF2B5EF4-FFF2-40B4-BE49-F238E27FC236}">
                <a16:creationId xmlns:a16="http://schemas.microsoft.com/office/drawing/2014/main" id="{4687E0E4-77EC-9B4E-E78E-DFA9EE16E62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5649" y="2997862"/>
            <a:ext cx="2476107" cy="1857080"/>
          </a:xfrm>
          <a:prstGeom prst="rect">
            <a:avLst/>
          </a:prstGeom>
        </p:spPr>
      </p:pic>
      <p:pic>
        <p:nvPicPr>
          <p:cNvPr id="5" name="Picture 4" descr="A group of people observing a rabbit warren fumigation demonstration">
            <a:extLst>
              <a:ext uri="{FF2B5EF4-FFF2-40B4-BE49-F238E27FC236}">
                <a16:creationId xmlns:a16="http://schemas.microsoft.com/office/drawing/2014/main" id="{C52FBE4E-E36A-6256-0AB1-1E908C0F6C1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53287" y="3890450"/>
            <a:ext cx="4338713" cy="2967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AAE96A-1AB6-22C6-A98B-F140BEF5E4AA}"/>
              </a:ext>
            </a:extLst>
          </p:cNvPr>
          <p:cNvSpPr txBox="1"/>
          <p:nvPr/>
        </p:nvSpPr>
        <p:spPr>
          <a:xfrm>
            <a:off x="9240000" y="6681669"/>
            <a:ext cx="2952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AU" sz="1100" dirty="0"/>
              <a:t>Slides and images courtesy of Project Platypus</a:t>
            </a:r>
          </a:p>
        </p:txBody>
      </p:sp>
    </p:spTree>
    <p:extLst>
      <p:ext uri="{BB962C8B-B14F-4D97-AF65-F5344CB8AC3E}">
        <p14:creationId xmlns:p14="http://schemas.microsoft.com/office/powerpoint/2010/main" val="522392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FF8B8-AA71-DD47-B3EA-A49787D5D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6300" y="744787"/>
            <a:ext cx="7039400" cy="427017"/>
          </a:xfrm>
        </p:spPr>
        <p:txBody>
          <a:bodyPr/>
          <a:lstStyle/>
          <a:p>
            <a:pPr algn="ctr"/>
            <a:r>
              <a:rPr lang="en-AU" sz="3600" noProof="0" dirty="0">
                <a:solidFill>
                  <a:schemeClr val="tx2"/>
                </a:solidFill>
              </a:rPr>
              <a:t>Acknowledgement</a:t>
            </a:r>
            <a:r>
              <a:rPr lang="en-AU" sz="3600" noProof="0" dirty="0"/>
              <a:t> </a:t>
            </a:r>
            <a:r>
              <a:rPr lang="en-AU" sz="3600" noProof="0" dirty="0">
                <a:solidFill>
                  <a:schemeClr val="tx2"/>
                </a:solidFill>
              </a:rPr>
              <a:t>of Country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A69775-080F-8441-957A-46B603759165}"/>
              </a:ext>
            </a:extLst>
          </p:cNvPr>
          <p:cNvSpPr txBox="1"/>
          <p:nvPr/>
        </p:nvSpPr>
        <p:spPr>
          <a:xfrm>
            <a:off x="1787718" y="2180385"/>
            <a:ext cx="8990859" cy="256570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AU" noProof="0" dirty="0">
                <a:solidFill>
                  <a:schemeClr val="accent1"/>
                </a:solidFill>
                <a:latin typeface="Arial"/>
                <a:cs typeface="Arial"/>
              </a:rPr>
              <a:t>We acknowledge and respect the Victorian Traditional Owners as the original custodians of Victoria’s land and water, their unique ability to care for Country and deep spiritual connection to it.</a:t>
            </a:r>
          </a:p>
          <a:p>
            <a:pPr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AU" noProof="0" dirty="0">
                <a:solidFill>
                  <a:schemeClr val="accent1"/>
                </a:solidFill>
                <a:latin typeface="Arial"/>
                <a:cs typeface="Arial"/>
              </a:rPr>
              <a:t>We honour Elders past and present whose knowledge and wisdom has ensured the continuation of culture and traditional practices.</a:t>
            </a:r>
          </a:p>
          <a:p>
            <a:pPr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AU" noProof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DEECA is committed to genuinely partnering with Victorian Traditional Owners and Victoria’s community to progress their aspirations.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00839E-20D2-BE43-9DCF-70A88847E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0226" y="6487822"/>
            <a:ext cx="2743200" cy="365125"/>
          </a:xfrm>
        </p:spPr>
        <p:txBody>
          <a:bodyPr/>
          <a:lstStyle/>
          <a:p>
            <a:fld id="{10F38EA1-A2B3-734E-8FE4-2A14DB32A8FE}" type="slidenum">
              <a:rPr lang="en-AU" noProof="0" smtClean="0"/>
              <a:pPr/>
              <a:t>2</a:t>
            </a:fld>
            <a:endParaRPr lang="en-AU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7F6E7C-A9AC-0477-E7AB-E51E8AACF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95304" y="2202157"/>
            <a:ext cx="89630" cy="24149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AU" noProof="0"/>
          </a:p>
        </p:txBody>
      </p:sp>
      <p:pic>
        <p:nvPicPr>
          <p:cNvPr id="7" name="Picture 6" descr="Agriculture Victoria logo">
            <a:extLst>
              <a:ext uri="{FF2B5EF4-FFF2-40B4-BE49-F238E27FC236}">
                <a16:creationId xmlns:a16="http://schemas.microsoft.com/office/drawing/2014/main" id="{DC924AD9-B4E3-271D-0245-CFB4ACB178F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6504" y="5754674"/>
            <a:ext cx="3521967" cy="91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96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E17A8E6-12F8-06AC-DEB7-137E6EC53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727" y="216765"/>
            <a:ext cx="10515600" cy="586220"/>
          </a:xfrm>
        </p:spPr>
        <p:txBody>
          <a:bodyPr anchor="ctr">
            <a:normAutofit/>
          </a:bodyPr>
          <a:lstStyle/>
          <a:p>
            <a:r>
              <a:rPr lang="en-AU" sz="3200" b="1" dirty="0"/>
              <a:t>Locally tailored IPA kits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E210DE-BCC7-EDB6-8549-911B06D81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39897" y="6599165"/>
            <a:ext cx="804814" cy="258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0" name="Picture 9" descr="Green Weeds Australia logo">
            <a:extLst>
              <a:ext uri="{FF2B5EF4-FFF2-40B4-BE49-F238E27FC236}">
                <a16:creationId xmlns:a16="http://schemas.microsoft.com/office/drawing/2014/main" id="{074D6ECC-1236-FB1B-0E8A-F508089958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5433" y="999531"/>
            <a:ext cx="2402371" cy="874997"/>
          </a:xfrm>
          <a:prstGeom prst="rect">
            <a:avLst/>
          </a:prstGeom>
        </p:spPr>
      </p:pic>
      <p:pic>
        <p:nvPicPr>
          <p:cNvPr id="13" name="Picture 12" descr="Brown Pest Smart logo">
            <a:extLst>
              <a:ext uri="{FF2B5EF4-FFF2-40B4-BE49-F238E27FC236}">
                <a16:creationId xmlns:a16="http://schemas.microsoft.com/office/drawing/2014/main" id="{0C9C31CC-1ED0-6D82-D7A9-41E5365801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999" y="2182491"/>
            <a:ext cx="2402371" cy="979608"/>
          </a:xfrm>
          <a:prstGeom prst="rect">
            <a:avLst/>
          </a:prstGeom>
        </p:spPr>
      </p:pic>
      <p:pic>
        <p:nvPicPr>
          <p:cNvPr id="1048" name="Picture 24" descr="RabbitScan logo. A brown and tan cartoon rabbit to the left of the words Rabbit Scan.">
            <a:extLst>
              <a:ext uri="{FF2B5EF4-FFF2-40B4-BE49-F238E27FC236}">
                <a16:creationId xmlns:a16="http://schemas.microsoft.com/office/drawing/2014/main" id="{3350BCA0-18EB-34AB-D8B4-58F666F09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0111" y="975693"/>
            <a:ext cx="2935711" cy="89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Feral Scan logo. Grey words to the left of an orange map of Australia.">
            <a:extLst>
              <a:ext uri="{FF2B5EF4-FFF2-40B4-BE49-F238E27FC236}">
                <a16:creationId xmlns:a16="http://schemas.microsoft.com/office/drawing/2014/main" id="{740E4F2A-089E-49B4-4372-DEF176437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6337" y="2320344"/>
            <a:ext cx="3469424" cy="79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urple, green and white 'Grow me instead' logo">
            <a:extLst>
              <a:ext uri="{FF2B5EF4-FFF2-40B4-BE49-F238E27FC236}">
                <a16:creationId xmlns:a16="http://schemas.microsoft.com/office/drawing/2014/main" id="{776C8B74-821E-D317-6486-FBBD0A661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3580" y="1052387"/>
            <a:ext cx="2038453" cy="175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 descr="Group of images of the Centre for Invasive Species Glovebox Guides for managing foxes, rabbits, feral cats and deer.">
            <a:extLst>
              <a:ext uri="{FF2B5EF4-FFF2-40B4-BE49-F238E27FC236}">
                <a16:creationId xmlns:a16="http://schemas.microsoft.com/office/drawing/2014/main" id="{956992CF-4288-1715-555D-661A99EB9194}"/>
              </a:ext>
            </a:extLst>
          </p:cNvPr>
          <p:cNvGrpSpPr/>
          <p:nvPr/>
        </p:nvGrpSpPr>
        <p:grpSpPr>
          <a:xfrm>
            <a:off x="331680" y="3607806"/>
            <a:ext cx="8013454" cy="3031326"/>
            <a:chOff x="166947" y="903348"/>
            <a:chExt cx="9888615" cy="37130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095136C-E9AA-D0C7-EF9F-1F353D2D2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66947" y="903348"/>
              <a:ext cx="2135431" cy="307354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6046A92-1075-70B0-4BF0-B580DC587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89090" y="2332447"/>
              <a:ext cx="1616658" cy="2284000"/>
            </a:xfrm>
            <a:prstGeom prst="rect">
              <a:avLst/>
            </a:prstGeom>
          </p:spPr>
        </p:pic>
        <p:pic>
          <p:nvPicPr>
            <p:cNvPr id="1026" name="Picture 2" descr="Order our glovebox guides, management guides and field guides - PestSmart">
              <a:extLst>
                <a:ext uri="{FF2B5EF4-FFF2-40B4-BE49-F238E27FC236}">
                  <a16:creationId xmlns:a16="http://schemas.microsoft.com/office/drawing/2014/main" id="{55FCE4C6-23B6-001D-9866-36C2316454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9629" y="907601"/>
              <a:ext cx="2094949" cy="2978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Order our glovebox guides, management guides and field guides - PestSmart">
              <a:extLst>
                <a:ext uri="{FF2B5EF4-FFF2-40B4-BE49-F238E27FC236}">
                  <a16:creationId xmlns:a16="http://schemas.microsoft.com/office/drawing/2014/main" id="{CE1D1838-453E-004B-9E8D-7C060E9715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4925" y="904251"/>
              <a:ext cx="2171331" cy="3072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Order our glovebox guides, management guides and field guides - PestSmart">
              <a:extLst>
                <a:ext uri="{FF2B5EF4-FFF2-40B4-BE49-F238E27FC236}">
                  <a16:creationId xmlns:a16="http://schemas.microsoft.com/office/drawing/2014/main" id="{6F7A617D-EA05-0209-2DC8-251DF29A67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9950" y="2290508"/>
              <a:ext cx="1593887" cy="2276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Pest Smart Guide – How to rapidly assess a rabbit problem and take action |  Victorian Rabbit Action Network">
              <a:extLst>
                <a:ext uri="{FF2B5EF4-FFF2-40B4-BE49-F238E27FC236}">
                  <a16:creationId xmlns:a16="http://schemas.microsoft.com/office/drawing/2014/main" id="{E8E69EE0-D1FA-D323-D71C-B9F5B761C1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081" y="2331954"/>
              <a:ext cx="1684697" cy="2276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Order our glovebox guides, management guides and field guides - PestSmart">
              <a:extLst>
                <a:ext uri="{FF2B5EF4-FFF2-40B4-BE49-F238E27FC236}">
                  <a16:creationId xmlns:a16="http://schemas.microsoft.com/office/drawing/2014/main" id="{6FA78582-2ED2-8096-0AEC-DE74010790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7124" y="927462"/>
              <a:ext cx="2128438" cy="3026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AutoShape 14">
              <a:extLst>
                <a:ext uri="{FF2B5EF4-FFF2-40B4-BE49-F238E27FC236}">
                  <a16:creationId xmlns:a16="http://schemas.microsoft.com/office/drawing/2014/main" id="{F5DCA852-1809-B5B9-F6F9-2D958828329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60030DA1-D8CC-2F90-8DC7-70C9C8D5BAED}"/>
              </a:ext>
            </a:extLst>
          </p:cNvPr>
          <p:cNvSpPr txBox="1">
            <a:spLocks/>
          </p:cNvSpPr>
          <p:nvPr/>
        </p:nvSpPr>
        <p:spPr>
          <a:xfrm>
            <a:off x="9479417" y="230869"/>
            <a:ext cx="2388584" cy="8988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AU" sz="1400" b="1" dirty="0"/>
              <a:t>Community Pest Management Groups</a:t>
            </a:r>
          </a:p>
        </p:txBody>
      </p:sp>
      <p:pic>
        <p:nvPicPr>
          <p:cNvPr id="1044" name="Picture 20" descr="Victorian Rabbit Action Network logo">
            <a:extLst>
              <a:ext uri="{FF2B5EF4-FFF2-40B4-BE49-F238E27FC236}">
                <a16:creationId xmlns:a16="http://schemas.microsoft.com/office/drawing/2014/main" id="{0ACC8038-3495-DA7C-0816-C9A274E0B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5120" y="907934"/>
            <a:ext cx="2552881" cy="134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Victorian Gorse Taskforce logo">
            <a:extLst>
              <a:ext uri="{FF2B5EF4-FFF2-40B4-BE49-F238E27FC236}">
                <a16:creationId xmlns:a16="http://schemas.microsoft.com/office/drawing/2014/main" id="{6506B2D7-97FA-A031-3420-14BAF548F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24175" y="2344281"/>
            <a:ext cx="2334769" cy="126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Victorian Blackberry Taskforce logo">
            <a:extLst>
              <a:ext uri="{FF2B5EF4-FFF2-40B4-BE49-F238E27FC236}">
                <a16:creationId xmlns:a16="http://schemas.microsoft.com/office/drawing/2014/main" id="{11DC51F2-0002-3A2B-1FE8-844218E05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24176" y="3761124"/>
            <a:ext cx="2334768" cy="124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Victorian Serrated Tussock Working Party logo">
            <a:extLst>
              <a:ext uri="{FF2B5EF4-FFF2-40B4-BE49-F238E27FC236}">
                <a16:creationId xmlns:a16="http://schemas.microsoft.com/office/drawing/2014/main" id="{FAA86A15-A5C6-73CA-24A0-0CDE3A4A2976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16264" y="5009620"/>
            <a:ext cx="2950589" cy="13038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5B74AE-D697-CF74-664B-644EF7B1241A}"/>
              </a:ext>
            </a:extLst>
          </p:cNvPr>
          <p:cNvSpPr txBox="1"/>
          <p:nvPr/>
        </p:nvSpPr>
        <p:spPr>
          <a:xfrm>
            <a:off x="9229367" y="6667367"/>
            <a:ext cx="2952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AU" sz="1100" dirty="0"/>
              <a:t>Slides and images courtesy of Project Platypus</a:t>
            </a:r>
          </a:p>
        </p:txBody>
      </p:sp>
    </p:spTree>
    <p:extLst>
      <p:ext uri="{BB962C8B-B14F-4D97-AF65-F5344CB8AC3E}">
        <p14:creationId xmlns:p14="http://schemas.microsoft.com/office/powerpoint/2010/main" val="629462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790C2-9C4C-938F-8B74-23AD7F2F0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30247"/>
            <a:ext cx="10515600" cy="530421"/>
          </a:xfrm>
        </p:spPr>
        <p:txBody>
          <a:bodyPr anchor="ctr">
            <a:normAutofit/>
          </a:bodyPr>
          <a:lstStyle/>
          <a:p>
            <a:r>
              <a:rPr lang="en-AU" sz="3200" b="1" dirty="0"/>
              <a:t>Meet the agencies</a:t>
            </a:r>
          </a:p>
        </p:txBody>
      </p:sp>
      <p:pic>
        <p:nvPicPr>
          <p:cNvPr id="5" name="Picture 4" descr="A person from Parks Victoria standing in front of a large screen giving a presentation">
            <a:extLst>
              <a:ext uri="{FF2B5EF4-FFF2-40B4-BE49-F238E27FC236}">
                <a16:creationId xmlns:a16="http://schemas.microsoft.com/office/drawing/2014/main" id="{8848FC4D-C7DD-93D5-C626-6262E59837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01" y="990915"/>
            <a:ext cx="4072029" cy="3054022"/>
          </a:xfrm>
          <a:prstGeom prst="rect">
            <a:avLst/>
          </a:prstGeom>
        </p:spPr>
      </p:pic>
      <p:pic>
        <p:nvPicPr>
          <p:cNvPr id="7" name="Picture 6" descr="A group of people sitting in chairs watching a presentation from an Agriculture Victoria biosecurity officer.">
            <a:extLst>
              <a:ext uri="{FF2B5EF4-FFF2-40B4-BE49-F238E27FC236}">
                <a16:creationId xmlns:a16="http://schemas.microsoft.com/office/drawing/2014/main" id="{747EEEBF-D9B6-77F2-970A-B94162C5A10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228" y="990914"/>
            <a:ext cx="4057544" cy="3043158"/>
          </a:xfrm>
          <a:prstGeom prst="rect">
            <a:avLst/>
          </a:prstGeom>
        </p:spPr>
      </p:pic>
      <p:pic>
        <p:nvPicPr>
          <p:cNvPr id="9" name="Picture 8" descr="A taxidermied fox with a bandicoot in it's mouth.">
            <a:extLst>
              <a:ext uri="{FF2B5EF4-FFF2-40B4-BE49-F238E27FC236}">
                <a16:creationId xmlns:a16="http://schemas.microsoft.com/office/drawing/2014/main" id="{6EA9E76F-811F-BEDB-5366-148B275801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9971" y="987296"/>
            <a:ext cx="4072029" cy="3057641"/>
          </a:xfrm>
          <a:prstGeom prst="rect">
            <a:avLst/>
          </a:prstGeom>
        </p:spPr>
      </p:pic>
      <p:pic>
        <p:nvPicPr>
          <p:cNvPr id="6" name="Picture 5" descr="Agriculture Victoria Lead Biosecurity Officer for Established Invasive Animals presenting to a group of people">
            <a:extLst>
              <a:ext uri="{FF2B5EF4-FFF2-40B4-BE49-F238E27FC236}">
                <a16:creationId xmlns:a16="http://schemas.microsoft.com/office/drawing/2014/main" id="{C564E2FA-81D9-6CC6-39B9-A600B23BE75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938704"/>
            <a:ext cx="8324630" cy="2919296"/>
          </a:xfrm>
          <a:prstGeom prst="rect">
            <a:avLst/>
          </a:prstGeom>
        </p:spPr>
      </p:pic>
      <p:pic>
        <p:nvPicPr>
          <p:cNvPr id="13" name="Picture 12" descr="Lachlan McIntyre presenting to a group of people in a room">
            <a:extLst>
              <a:ext uri="{FF2B5EF4-FFF2-40B4-BE49-F238E27FC236}">
                <a16:creationId xmlns:a16="http://schemas.microsoft.com/office/drawing/2014/main" id="{478E4A46-DB50-266B-46E1-C6F6C1D4F45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4630" y="3938704"/>
            <a:ext cx="3892395" cy="29192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A791C0-0425-CC69-0DD2-99ED96C55A3B}"/>
              </a:ext>
            </a:extLst>
          </p:cNvPr>
          <p:cNvSpPr txBox="1"/>
          <p:nvPr/>
        </p:nvSpPr>
        <p:spPr>
          <a:xfrm>
            <a:off x="9258106" y="6681669"/>
            <a:ext cx="2952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AU" sz="1100" dirty="0"/>
              <a:t>Slides and images courtesy of Project Platypus</a:t>
            </a:r>
          </a:p>
        </p:txBody>
      </p:sp>
    </p:spTree>
    <p:extLst>
      <p:ext uri="{BB962C8B-B14F-4D97-AF65-F5344CB8AC3E}">
        <p14:creationId xmlns:p14="http://schemas.microsoft.com/office/powerpoint/2010/main" val="3150492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AFF7E-F727-A70C-161E-1AFF5F250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7764DD8-1886-4955-856C-B87F05F54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197270"/>
            <a:ext cx="10515600" cy="586220"/>
          </a:xfrm>
        </p:spPr>
        <p:txBody>
          <a:bodyPr anchor="ctr">
            <a:normAutofit/>
          </a:bodyPr>
          <a:lstStyle/>
          <a:p>
            <a:r>
              <a:rPr lang="en-AU" sz="3200" b="1" dirty="0" err="1"/>
              <a:t>Chemcert</a:t>
            </a:r>
            <a:r>
              <a:rPr lang="en-AU" sz="3200" b="1" dirty="0"/>
              <a:t> AQF3 (ACUP) + 1080/PAPP endorsement</a:t>
            </a:r>
          </a:p>
        </p:txBody>
      </p:sp>
      <p:pic>
        <p:nvPicPr>
          <p:cNvPr id="3074" name="Picture 2" descr="Group of people at an AQF3 Chemical Accreditation Training - ChemCERT">
            <a:extLst>
              <a:ext uri="{FF2B5EF4-FFF2-40B4-BE49-F238E27FC236}">
                <a16:creationId xmlns:a16="http://schemas.microsoft.com/office/drawing/2014/main" id="{709A55CB-5D55-6103-A41B-B5F6A2737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90916"/>
            <a:ext cx="6289665" cy="279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hotograph showing 3 people, including 1 person wearing a white protective suit and yellow gloves, standing on a paved surface near a container of spilled chemicals. ">
            <a:extLst>
              <a:ext uri="{FF2B5EF4-FFF2-40B4-BE49-F238E27FC236}">
                <a16:creationId xmlns:a16="http://schemas.microsoft.com/office/drawing/2014/main" id="{4C4F68A8-1EAA-0468-3F5C-C571F721D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36861"/>
            <a:ext cx="5902335" cy="332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hotograph showing a close-up of agricultural machinery spraying liquid over a green field during sunset. The image highlights mist dispersal from multiple nozzles attached to a horizontal arm, with trees and sunlight in the background.">
            <a:extLst>
              <a:ext uri="{FF2B5EF4-FFF2-40B4-BE49-F238E27FC236}">
                <a16:creationId xmlns:a16="http://schemas.microsoft.com/office/drawing/2014/main" id="{1D3AC941-B21A-5B83-1217-CD032FC4E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8660" y="990916"/>
            <a:ext cx="4193235" cy="283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hoto of a demonstration of how to properly secure chemical containers using a blue rachet strap.">
            <a:extLst>
              <a:ext uri="{FF2B5EF4-FFF2-40B4-BE49-F238E27FC236}">
                <a16:creationId xmlns:a16="http://schemas.microsoft.com/office/drawing/2014/main" id="{442E9789-61E9-2295-8758-E479D56C1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2713" y="3299893"/>
            <a:ext cx="4209288" cy="355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Photograph showing a person wearing a high-visibility yellow and blue work shirt, gloves, and a cap, using a handheld sprayer to apply liquid to plants along a fence.">
            <a:extLst>
              <a:ext uri="{FF2B5EF4-FFF2-40B4-BE49-F238E27FC236}">
                <a16:creationId xmlns:a16="http://schemas.microsoft.com/office/drawing/2014/main" id="{58B01777-E587-1FD6-DF1D-8BEB00073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01895" y="983674"/>
            <a:ext cx="2109617" cy="281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40460C87-4A46-69A4-2AD5-DE3443D1B7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3096" y="4992624"/>
            <a:ext cx="2120396" cy="186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DD0AA98-89A3-34B1-CA05-977DFE86A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7456" y="3144218"/>
            <a:ext cx="3025257" cy="186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C55674-0414-B93B-A3D5-AE5D199AE6AF}"/>
              </a:ext>
            </a:extLst>
          </p:cNvPr>
          <p:cNvSpPr txBox="1"/>
          <p:nvPr/>
        </p:nvSpPr>
        <p:spPr>
          <a:xfrm>
            <a:off x="9240000" y="6681669"/>
            <a:ext cx="2952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AU" sz="1100" dirty="0"/>
              <a:t>Slides and images courtesy of Project Platypus</a:t>
            </a:r>
          </a:p>
        </p:txBody>
      </p:sp>
    </p:spTree>
    <p:extLst>
      <p:ext uri="{BB962C8B-B14F-4D97-AF65-F5344CB8AC3E}">
        <p14:creationId xmlns:p14="http://schemas.microsoft.com/office/powerpoint/2010/main" val="35334036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D6CC44-BC2B-C728-1712-3D06E2283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7" y="92575"/>
            <a:ext cx="12166326" cy="741164"/>
          </a:xfrm>
        </p:spPr>
        <p:txBody>
          <a:bodyPr anchor="ctr">
            <a:normAutofit/>
          </a:bodyPr>
          <a:lstStyle/>
          <a:p>
            <a:pPr algn="ctr"/>
            <a:r>
              <a:rPr lang="en-AU" sz="3000" b="1" dirty="0"/>
              <a:t>Vic Rabbit Action Network – Bootcamp/Leadership course (2026)</a:t>
            </a:r>
          </a:p>
        </p:txBody>
      </p:sp>
      <p:pic>
        <p:nvPicPr>
          <p:cNvPr id="2050" name="Picture 2" descr="Photograph of a group of people gathered outdoors on grassy terrain, listening to a person in an orange and navy jacket.">
            <a:extLst>
              <a:ext uri="{FF2B5EF4-FFF2-40B4-BE49-F238E27FC236}">
                <a16:creationId xmlns:a16="http://schemas.microsoft.com/office/drawing/2014/main" id="{A3D44471-9882-1ED4-3CD6-2D3A0C238E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86692"/>
            <a:ext cx="4256825" cy="285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fographic of best practice rabbit management from VRAN website.">
            <a:extLst>
              <a:ext uri="{FF2B5EF4-FFF2-40B4-BE49-F238E27FC236}">
                <a16:creationId xmlns:a16="http://schemas.microsoft.com/office/drawing/2014/main" id="{8177EEFD-C3D3-F6AE-130A-5AC09CB03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4932" y="886692"/>
            <a:ext cx="4744331" cy="355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hotograph showing a group of people standing around a large trench showing the cross-section of a rabbit warren in a dry, grassy field with hills in the background. ">
            <a:extLst>
              <a:ext uri="{FF2B5EF4-FFF2-40B4-BE49-F238E27FC236}">
                <a16:creationId xmlns:a16="http://schemas.microsoft.com/office/drawing/2014/main" id="{BAAC1B3A-81C6-7BFA-9E32-5329E64306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9263" y="886692"/>
            <a:ext cx="3192737" cy="244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creenshot of the Centre for Invasive Species Solutions glovebox guide to managing rabbits.">
            <a:extLst>
              <a:ext uri="{FF2B5EF4-FFF2-40B4-BE49-F238E27FC236}">
                <a16:creationId xmlns:a16="http://schemas.microsoft.com/office/drawing/2014/main" id="{D8EBA8F5-C9EC-9752-7877-4A39CC6EE2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4932" y="4393838"/>
            <a:ext cx="1841068" cy="248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hotograph of a small group meeting in a wood-paneled room with educational displays and a mounted bird behind a presenter standing near a TV screen. Participants sit on red and black chairs around tables arranged in a U-shape, engaging in discussion with visual aids and posters on walls.">
            <a:extLst>
              <a:ext uri="{FF2B5EF4-FFF2-40B4-BE49-F238E27FC236}">
                <a16:creationId xmlns:a16="http://schemas.microsoft.com/office/drawing/2014/main" id="{69AF264E-0338-388F-D52D-27DAB2BD46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70"/>
          <a:stretch>
            <a:fillRect/>
          </a:stretch>
        </p:blipFill>
        <p:spPr bwMode="auto">
          <a:xfrm>
            <a:off x="6070831" y="4412771"/>
            <a:ext cx="3260305" cy="245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erial view map illustrating a rural landscape with farmland, forested areas, and a winding river. The map highlights cultivated fields with distinct crop rows, scattered trees, buildings near a road, and natural vegetation along water bodies.&#10;&#10;AI-generated content may be incorrect.">
            <a:extLst>
              <a:ext uri="{FF2B5EF4-FFF2-40B4-BE49-F238E27FC236}">
                <a16:creationId xmlns:a16="http://schemas.microsoft.com/office/drawing/2014/main" id="{AC4D41E9-6C71-DE3F-AEF9-30839DEBB7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656105"/>
            <a:ext cx="4256825" cy="3210948"/>
          </a:xfrm>
          <a:prstGeom prst="rect">
            <a:avLst/>
          </a:prstGeom>
        </p:spPr>
      </p:pic>
      <p:pic>
        <p:nvPicPr>
          <p:cNvPr id="2054" name="Picture 6" descr="Demonstration of a rabbit bait layer. The photograph is of a narrow trench running vertically through the centre of the image, lined with small orange carrot pieces spaced evenly along the length">
            <a:extLst>
              <a:ext uri="{FF2B5EF4-FFF2-40B4-BE49-F238E27FC236}">
                <a16:creationId xmlns:a16="http://schemas.microsoft.com/office/drawing/2014/main" id="{E901D5FD-DB22-50F9-E981-414EBE22A7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>
            <a:fillRect/>
          </a:stretch>
        </p:blipFill>
        <p:spPr bwMode="auto">
          <a:xfrm>
            <a:off x="8999263" y="2899929"/>
            <a:ext cx="3192737" cy="395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C1B431-B5EF-18F0-EF0D-C717C76577A9}"/>
              </a:ext>
            </a:extLst>
          </p:cNvPr>
          <p:cNvSpPr txBox="1"/>
          <p:nvPr/>
        </p:nvSpPr>
        <p:spPr>
          <a:xfrm>
            <a:off x="9240000" y="6687053"/>
            <a:ext cx="2952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AU" sz="1100" dirty="0"/>
              <a:t>Slides and images courtesy of Project Platypus</a:t>
            </a:r>
          </a:p>
        </p:txBody>
      </p:sp>
    </p:spTree>
    <p:extLst>
      <p:ext uri="{BB962C8B-B14F-4D97-AF65-F5344CB8AC3E}">
        <p14:creationId xmlns:p14="http://schemas.microsoft.com/office/powerpoint/2010/main" val="37775458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0DEECD-CD01-737B-07F8-7C636A44A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2574" y="0"/>
            <a:ext cx="3202686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A92AD3C-CA83-C5B8-5122-2C029CE54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35519" y="0"/>
            <a:ext cx="5054644" cy="6858000"/>
          </a:xfrm>
          <a:prstGeom prst="rect">
            <a:avLst/>
          </a:prstGeom>
          <a:gradFill>
            <a:gsLst>
              <a:gs pos="100000">
                <a:schemeClr val="bg1"/>
              </a:gs>
              <a:gs pos="26000">
                <a:schemeClr val="bg1">
                  <a:alpha val="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7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970DFF-7F2C-F28B-64DD-C8815565D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02348"/>
            <a:ext cx="10515600" cy="586220"/>
          </a:xfrm>
        </p:spPr>
        <p:txBody>
          <a:bodyPr anchor="ctr">
            <a:normAutofit/>
          </a:bodyPr>
          <a:lstStyle/>
          <a:p>
            <a:r>
              <a:rPr lang="en-AU" sz="3200" b="1" dirty="0"/>
              <a:t>Challenges in delivery...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9A824A1-ABAD-7644-14A1-C1A9667F4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100310"/>
            <a:ext cx="8295775" cy="48391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1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800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cs typeface="Arial"/>
              </a:rPr>
              <a:t>Fires every 10-12 months in the project area </a:t>
            </a:r>
            <a:br>
              <a:rPr lang="en-AU" sz="1800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cs typeface="Arial"/>
              </a:rPr>
            </a:br>
            <a:r>
              <a:rPr lang="en-AU" sz="1800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cs typeface="Arial"/>
              </a:rPr>
              <a:t>(these seem to be an annual event!)</a:t>
            </a:r>
            <a:endParaRPr lang="en-AU" sz="1800" dirty="0"/>
          </a:p>
          <a:p>
            <a:pPr marL="342900" indent="-342900">
              <a:lnSpc>
                <a:spcPct val="1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800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cs typeface="Arial"/>
              </a:rPr>
              <a:t>Loss of some critical community members</a:t>
            </a:r>
            <a:endParaRPr lang="en-AU" sz="1800" dirty="0"/>
          </a:p>
          <a:p>
            <a:pPr marL="342900" indent="-342900">
              <a:lnSpc>
                <a:spcPct val="1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800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cs typeface="Arial"/>
              </a:rPr>
              <a:t>Working with absentee landholders</a:t>
            </a:r>
            <a:endParaRPr lang="en-AU" sz="1800" dirty="0"/>
          </a:p>
          <a:p>
            <a:pPr marL="342900" indent="-342900">
              <a:lnSpc>
                <a:spcPct val="1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800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cs typeface="Arial"/>
              </a:rPr>
              <a:t>Silver's review and impact on agency staff/changing roles/secondments</a:t>
            </a:r>
            <a:endParaRPr lang="en-AU" sz="1800" dirty="0"/>
          </a:p>
          <a:p>
            <a:pPr marL="342900" indent="-342900">
              <a:lnSpc>
                <a:spcPct val="1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800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cs typeface="Arial"/>
              </a:rPr>
              <a:t>Keeping stakeholders engaged – volume of work/changes in workforce/aligning priorities. </a:t>
            </a:r>
            <a:endParaRPr lang="en-AU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4E2A01-4822-34D7-643A-F0C75AC0BA2D}"/>
              </a:ext>
            </a:extLst>
          </p:cNvPr>
          <p:cNvSpPr txBox="1"/>
          <p:nvPr/>
        </p:nvSpPr>
        <p:spPr>
          <a:xfrm>
            <a:off x="9240000" y="6681669"/>
            <a:ext cx="2952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AU" sz="1100" dirty="0"/>
              <a:t>Slides and images courtesy of Project Platypus</a:t>
            </a:r>
          </a:p>
        </p:txBody>
      </p:sp>
    </p:spTree>
    <p:extLst>
      <p:ext uri="{BB962C8B-B14F-4D97-AF65-F5344CB8AC3E}">
        <p14:creationId xmlns:p14="http://schemas.microsoft.com/office/powerpoint/2010/main" val="31681978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C2BB203-F83A-7466-9A64-3CD8FAD12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07923" y="0"/>
            <a:ext cx="470877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72F24F6-1F44-23AD-1B6A-5D2CE3A84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37356" y="0"/>
            <a:ext cx="5054644" cy="6858000"/>
          </a:xfrm>
          <a:prstGeom prst="rect">
            <a:avLst/>
          </a:prstGeom>
          <a:gradFill>
            <a:gsLst>
              <a:gs pos="100000">
                <a:schemeClr val="bg1"/>
              </a:gs>
              <a:gs pos="26000">
                <a:schemeClr val="bg1">
                  <a:alpha val="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7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60934E-3310-EC63-ED8E-C9C894185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02348"/>
            <a:ext cx="10515600" cy="586220"/>
          </a:xfrm>
        </p:spPr>
        <p:txBody>
          <a:bodyPr anchor="ctr">
            <a:normAutofit/>
          </a:bodyPr>
          <a:lstStyle/>
          <a:p>
            <a:r>
              <a:rPr lang="en-AU" sz="3200" b="1" dirty="0"/>
              <a:t>Positive outcomes...</a:t>
            </a: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BB89E70-37A0-49B3-DB47-B2E1A8733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12" y="931457"/>
            <a:ext cx="7157411" cy="5603653"/>
          </a:xfr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Stronger relations with </a:t>
            </a:r>
            <a:r>
              <a:rPr lang="en-GB" sz="1600" dirty="0" err="1"/>
              <a:t>Landcarers</a:t>
            </a:r>
            <a:r>
              <a:rPr lang="en-GB" sz="1600" dirty="0"/>
              <a:t>, groups and networks</a:t>
            </a:r>
            <a:r>
              <a:rPr lang="en-GB" sz="1600" dirty="0">
                <a:ea typeface="Arial"/>
                <a:cs typeface="Arial"/>
              </a:rPr>
              <a:t>​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Stronger relations with agency staff with closer links to community groups</a:t>
            </a:r>
            <a:r>
              <a:rPr lang="en-GB" sz="1600" dirty="0">
                <a:ea typeface="Arial"/>
                <a:cs typeface="Arial"/>
              </a:rPr>
              <a:t>​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Better understanding of the </a:t>
            </a:r>
            <a:r>
              <a:rPr lang="en-GB" sz="1600" dirty="0" err="1"/>
              <a:t>CaLP</a:t>
            </a:r>
            <a:r>
              <a:rPr lang="en-GB" sz="1600" dirty="0"/>
              <a:t> Act and </a:t>
            </a:r>
            <a:r>
              <a:rPr lang="en-GB" sz="1600" dirty="0">
                <a:ea typeface="Arial"/>
                <a:cs typeface="Arial"/>
              </a:rPr>
              <a:t>​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Better understanding of focus species and how to manage/control</a:t>
            </a:r>
            <a:r>
              <a:rPr lang="en-GB" sz="1600" dirty="0">
                <a:ea typeface="Arial"/>
                <a:cs typeface="Arial"/>
              </a:rPr>
              <a:t>​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Landholders trained with relevant qualifications/licenses to initial control work </a:t>
            </a:r>
            <a:r>
              <a:rPr lang="en-GB" sz="1600" dirty="0">
                <a:ea typeface="Arial"/>
                <a:cs typeface="Arial"/>
              </a:rPr>
              <a:t>​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Greater understanding of CPMGs and other peak bodies/groups</a:t>
            </a:r>
            <a:r>
              <a:rPr lang="en-GB" sz="1600" dirty="0">
                <a:ea typeface="Arial"/>
                <a:cs typeface="Arial"/>
              </a:rPr>
              <a:t>​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Increased involvement in the IPA committee</a:t>
            </a:r>
            <a:r>
              <a:rPr lang="en-GB" sz="1600" dirty="0">
                <a:ea typeface="Arial"/>
                <a:cs typeface="Arial"/>
              </a:rPr>
              <a:t>​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Better understanding of funding for both private and public land managers</a:t>
            </a:r>
            <a:r>
              <a:rPr lang="en-GB" sz="1600" dirty="0">
                <a:ea typeface="Arial"/>
                <a:cs typeface="Arial"/>
              </a:rPr>
              <a:t>​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Sharing of data and resources to make cross-tenure approach more likely</a:t>
            </a:r>
            <a:r>
              <a:rPr lang="en-GB" sz="1600" dirty="0">
                <a:ea typeface="Arial"/>
                <a:cs typeface="Arial"/>
              </a:rPr>
              <a:t>​</a:t>
            </a:r>
            <a:endParaRPr lang="en-GB" sz="1600" dirty="0">
              <a:cs typeface="Arial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Stronger partnerships between agencies and private land managers</a:t>
            </a:r>
            <a:endParaRPr lang="en-AU" sz="1600" dirty="0">
              <a:highlight>
                <a:srgbClr val="FFFFFF"/>
              </a:highlight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EA8916-0A40-0792-009C-920FC74A265E}"/>
              </a:ext>
            </a:extLst>
          </p:cNvPr>
          <p:cNvSpPr txBox="1"/>
          <p:nvPr/>
        </p:nvSpPr>
        <p:spPr>
          <a:xfrm>
            <a:off x="9464699" y="6678000"/>
            <a:ext cx="2952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AU" sz="1100" dirty="0"/>
              <a:t>Slides and images courtesy of Project Platypus</a:t>
            </a:r>
          </a:p>
        </p:txBody>
      </p:sp>
    </p:spTree>
    <p:extLst>
      <p:ext uri="{BB962C8B-B14F-4D97-AF65-F5344CB8AC3E}">
        <p14:creationId xmlns:p14="http://schemas.microsoft.com/office/powerpoint/2010/main" val="17902628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570992F-B3B8-84B8-5270-8F30838A5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02348"/>
            <a:ext cx="10515600" cy="586220"/>
          </a:xfrm>
        </p:spPr>
        <p:txBody>
          <a:bodyPr anchor="ctr">
            <a:normAutofit/>
          </a:bodyPr>
          <a:lstStyle/>
          <a:p>
            <a:r>
              <a:rPr lang="en-AU" sz="3200" b="1" dirty="0"/>
              <a:t>Where to from 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24858-2AAF-EDED-6A41-E7B8F3004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632" y="1177323"/>
            <a:ext cx="6831051" cy="4350027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000" dirty="0"/>
              <a:t>Another round of grants to apply for (April 2026)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000" dirty="0"/>
              <a:t>Further integration of mapping app into Landcare network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000" dirty="0"/>
              <a:t>A few more weed prioritisation sessions with Landcare groups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000" dirty="0"/>
              <a:t>More locally tailored resources/publications for Landcare groups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000" dirty="0"/>
              <a:t>Better cross tenure engagement/collaboration between public and private landholders </a:t>
            </a:r>
          </a:p>
        </p:txBody>
      </p:sp>
      <p:pic>
        <p:nvPicPr>
          <p:cNvPr id="11" name="Picture 10" descr="One man indicating parts of a clump of grass while 2 others look on.&#10;">
            <a:extLst>
              <a:ext uri="{FF2B5EF4-FFF2-40B4-BE49-F238E27FC236}">
                <a16:creationId xmlns:a16="http://schemas.microsoft.com/office/drawing/2014/main" id="{5D96E44E-5AE3-B7FB-3F19-91F23A183D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8F98AAC-614D-4D45-8678-C3FEBE427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77930" y="0"/>
            <a:ext cx="5284640" cy="6858000"/>
          </a:xfrm>
          <a:prstGeom prst="rect">
            <a:avLst/>
          </a:prstGeom>
          <a:gradFill>
            <a:gsLst>
              <a:gs pos="100000">
                <a:schemeClr val="bg1"/>
              </a:gs>
              <a:gs pos="26000">
                <a:schemeClr val="bg1">
                  <a:alpha val="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7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970B63-669A-E3AD-BBE0-727537D6A67C}"/>
              </a:ext>
            </a:extLst>
          </p:cNvPr>
          <p:cNvSpPr txBox="1"/>
          <p:nvPr/>
        </p:nvSpPr>
        <p:spPr>
          <a:xfrm>
            <a:off x="9240000" y="6681669"/>
            <a:ext cx="2952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AU" sz="1100" dirty="0"/>
              <a:t>Slides and images courtesy of Project Platypus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EE1947-0649-E8A3-5799-01E214530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95936" y="6577554"/>
            <a:ext cx="878186" cy="208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621576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26E3CA-052E-C05A-8845-AD59202F6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75" y="526856"/>
            <a:ext cx="5984400" cy="183303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AU" sz="3600" noProof="0" dirty="0">
                <a:latin typeface="+mj-lt"/>
                <a:cs typeface="Arial"/>
              </a:rPr>
              <a:t>Partnerships</a:t>
            </a:r>
            <a:r>
              <a:rPr lang="en-AU" sz="3600" baseline="0" noProof="0" dirty="0">
                <a:latin typeface="+mj-lt"/>
                <a:cs typeface="Arial"/>
              </a:rPr>
              <a:t> Against Pests Round </a:t>
            </a:r>
            <a:r>
              <a:rPr lang="en-AU" sz="3600" noProof="0" dirty="0">
                <a:latin typeface="+mj-lt"/>
                <a:cs typeface="Arial"/>
              </a:rPr>
              <a:t>5 </a:t>
            </a:r>
            <a:r>
              <a:rPr lang="en-AU" sz="3600" dirty="0">
                <a:cs typeface="Arial"/>
              </a:rPr>
              <a:t>Grants</a:t>
            </a:r>
            <a:endParaRPr lang="en-AU" sz="3600" noProof="0" dirty="0">
              <a:latin typeface="+mj-lt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CCAE5C-7AEB-CA4E-B634-0C0841A60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AU" noProof="0" smtClean="0"/>
              <a:pPr/>
              <a:t>27</a:t>
            </a:fld>
            <a:endParaRPr lang="en-AU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844F3D-9ABA-046C-6B91-0061CA7EE172}"/>
              </a:ext>
            </a:extLst>
          </p:cNvPr>
          <p:cNvSpPr txBox="1">
            <a:spLocks/>
          </p:cNvSpPr>
          <p:nvPr/>
        </p:nvSpPr>
        <p:spPr>
          <a:xfrm>
            <a:off x="806925" y="2392892"/>
            <a:ext cx="3612675" cy="262395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6858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  <a:buClrTx/>
              <a:buSzTx/>
              <a:buFontTx/>
              <a:buNone/>
              <a:tabLst/>
              <a:defRPr sz="135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8500" indent="-216000" algn="l" defTabSz="6858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8500" marR="0" indent="-216000" algn="l" defTabSz="6858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  <a:buClrTx/>
              <a:buSzTx/>
              <a:buFont typeface="+mj-lt"/>
              <a:buAutoNum type="arabicPeriod"/>
              <a:tabLst/>
              <a:defRPr sz="135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88500" marR="0" indent="-216000" algn="l" defTabSz="6858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  <a:buClr>
                <a:schemeClr val="tx1"/>
              </a:buClr>
              <a:buSzTx/>
              <a:buFont typeface="+mj-lt"/>
              <a:buAutoNum type="alphaLcParenR"/>
              <a:tabLst/>
              <a:defRPr sz="135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04500" marR="0" indent="-216000" algn="l" defTabSz="6858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  <a:buClrTx/>
              <a:buSzTx/>
              <a:buFont typeface="Wingdings" pitchFamily="2" charset="2"/>
              <a:buChar char="§"/>
              <a:tabLst/>
              <a:defRPr sz="135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2400" b="1" noProof="0" dirty="0">
                <a:solidFill>
                  <a:schemeClr val="bg1"/>
                </a:solidFill>
                <a:latin typeface="Arial"/>
                <a:cs typeface="Arial"/>
              </a:rPr>
              <a:t>Objectives </a:t>
            </a:r>
          </a:p>
          <a:p>
            <a:pPr marL="266700" indent="-2667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2400" b="1" dirty="0">
                <a:solidFill>
                  <a:schemeClr val="bg1"/>
                </a:solidFill>
                <a:latin typeface="Arial"/>
                <a:cs typeface="Arial"/>
              </a:rPr>
              <a:t>Assessment Criteria</a:t>
            </a:r>
            <a:endParaRPr lang="en-AU" sz="2400" dirty="0">
              <a:solidFill>
                <a:schemeClr val="bg1"/>
              </a:solidFill>
            </a:endParaRPr>
          </a:p>
          <a:p>
            <a:pPr marL="266700" indent="-2667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2400" b="1" dirty="0">
                <a:solidFill>
                  <a:schemeClr val="bg1"/>
                </a:solidFill>
                <a:latin typeface="Arial"/>
                <a:cs typeface="Arial"/>
              </a:rPr>
              <a:t>Eligibility</a:t>
            </a:r>
          </a:p>
          <a:p>
            <a:pPr marL="266700" indent="-2667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2400" b="1" dirty="0">
                <a:solidFill>
                  <a:schemeClr val="bg1"/>
                </a:solidFill>
                <a:latin typeface="Arial"/>
                <a:cs typeface="Arial"/>
              </a:rPr>
              <a:t>Changes and Key Info</a:t>
            </a:r>
          </a:p>
          <a:p>
            <a:pPr marL="266700" indent="-2667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2400" b="1" dirty="0">
                <a:solidFill>
                  <a:schemeClr val="bg1"/>
                </a:solidFill>
                <a:latin typeface="Arial"/>
                <a:cs typeface="Arial"/>
              </a:rPr>
              <a:t>Activities and Outputs</a:t>
            </a:r>
          </a:p>
          <a:p>
            <a:pPr marL="266700" indent="-2667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AU" sz="24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5152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D85C61-DAE2-8A40-B226-9755FA5CE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912" y="0"/>
            <a:ext cx="10232558" cy="1149531"/>
          </a:xfrm>
        </p:spPr>
        <p:txBody>
          <a:bodyPr/>
          <a:lstStyle/>
          <a:p>
            <a:r>
              <a:rPr lang="en-AU" sz="4000" noProof="0" dirty="0">
                <a:solidFill>
                  <a:schemeClr val="tx2"/>
                </a:solidFill>
              </a:rPr>
              <a:t>Round 5 Funding</a:t>
            </a:r>
            <a:endParaRPr lang="en-AU" sz="4000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4977F3-3327-1703-C621-6CA38DAB1D1F}"/>
              </a:ext>
            </a:extLst>
          </p:cNvPr>
          <p:cNvSpPr txBox="1"/>
          <p:nvPr/>
        </p:nvSpPr>
        <p:spPr>
          <a:xfrm>
            <a:off x="139147" y="1234870"/>
            <a:ext cx="11913704" cy="123181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noAutofit/>
          </a:bodyPr>
          <a:lstStyle/>
          <a:p>
            <a:pPr algn="ctr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AU" b="1" noProof="0">
                <a:solidFill>
                  <a:schemeClr val="accent1"/>
                </a:solidFill>
                <a:ea typeface="Times New Roman" panose="02020603050405020304" pitchFamily="18" charset="0"/>
                <a:cs typeface="Times New Roman"/>
              </a:rPr>
              <a:t>THE PRIMARY GOALS OF THE GRANTS PROGRAM ARE TO BOOST COMMUNITY PARTICIPATION AND IMPROVE THE CAPACITY OF LAND MANAGERS TO MANAGE ESTABLISHED WEEDS AND PEST ANIMALS ON THEIR LAND.</a:t>
            </a:r>
            <a:endParaRPr lang="en-AU" b="1" noProof="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9ACEF3-3001-E61A-8B3F-5DF5DFA6CE11}"/>
              </a:ext>
            </a:extLst>
          </p:cNvPr>
          <p:cNvSpPr txBox="1"/>
          <p:nvPr/>
        </p:nvSpPr>
        <p:spPr>
          <a:xfrm>
            <a:off x="543338" y="2701287"/>
            <a:ext cx="11105320" cy="32367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180975" algn="ctr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AU" sz="1600" noProof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There is </a:t>
            </a:r>
            <a:r>
              <a:rPr lang="en-AU" sz="1600" b="1" noProof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$600,000 </a:t>
            </a:r>
            <a:r>
              <a:rPr lang="en-AU" sz="1600" noProof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in funding available in </a:t>
            </a:r>
            <a:r>
              <a:rPr lang="en-AU" sz="1600" b="1" noProof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2026-27</a:t>
            </a:r>
            <a:r>
              <a:rPr lang="en-AU" sz="1600" noProof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for projects focusing on community capacity building activities. </a:t>
            </a:r>
          </a:p>
        </p:txBody>
      </p:sp>
      <p:graphicFrame>
        <p:nvGraphicFramePr>
          <p:cNvPr id="4" name="Table 3" descr="Table illustrating the eligible organisations (regional and local plus the 4 CPMGs), funding objectives (competative application process for community groups interested in established invasive species management), grant amount ($10,000-$50,000) and total funding available ($600,000). ">
            <a:extLst>
              <a:ext uri="{FF2B5EF4-FFF2-40B4-BE49-F238E27FC236}">
                <a16:creationId xmlns:a16="http://schemas.microsoft.com/office/drawing/2014/main" id="{DCCD109D-F6A7-4E3C-2E99-5FEEA6D0448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07680"/>
              </p:ext>
            </p:extLst>
          </p:nvPr>
        </p:nvGraphicFramePr>
        <p:xfrm>
          <a:off x="139146" y="3259564"/>
          <a:ext cx="11913705" cy="23635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31625">
                  <a:extLst>
                    <a:ext uri="{9D8B030D-6E8A-4147-A177-3AD203B41FA5}">
                      <a16:colId xmlns:a16="http://schemas.microsoft.com/office/drawing/2014/main" val="3435755741"/>
                    </a:ext>
                  </a:extLst>
                </a:gridCol>
                <a:gridCol w="2977824">
                  <a:extLst>
                    <a:ext uri="{9D8B030D-6E8A-4147-A177-3AD203B41FA5}">
                      <a16:colId xmlns:a16="http://schemas.microsoft.com/office/drawing/2014/main" val="2630610686"/>
                    </a:ext>
                  </a:extLst>
                </a:gridCol>
                <a:gridCol w="4142536">
                  <a:extLst>
                    <a:ext uri="{9D8B030D-6E8A-4147-A177-3AD203B41FA5}">
                      <a16:colId xmlns:a16="http://schemas.microsoft.com/office/drawing/2014/main" val="1585509945"/>
                    </a:ext>
                  </a:extLst>
                </a:gridCol>
                <a:gridCol w="1877720">
                  <a:extLst>
                    <a:ext uri="{9D8B030D-6E8A-4147-A177-3AD203B41FA5}">
                      <a16:colId xmlns:a16="http://schemas.microsoft.com/office/drawing/2014/main" val="2024090584"/>
                    </a:ext>
                  </a:extLst>
                </a:gridCol>
                <a:gridCol w="1584000">
                  <a:extLst>
                    <a:ext uri="{9D8B030D-6E8A-4147-A177-3AD203B41FA5}">
                      <a16:colId xmlns:a16="http://schemas.microsoft.com/office/drawing/2014/main" val="521967291"/>
                    </a:ext>
                  </a:extLst>
                </a:gridCol>
              </a:tblGrid>
              <a:tr h="63105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AU" sz="1600" b="1" noProof="0" dirty="0">
                          <a:latin typeface="+mn-lt"/>
                        </a:rPr>
                        <a:t>Streams</a:t>
                      </a:r>
                    </a:p>
                  </a:txBody>
                  <a:tcPr marL="144000" marR="144000" marT="72000" marB="72000"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b="1" noProof="0" dirty="0">
                          <a:latin typeface="+mn-lt"/>
                        </a:rPr>
                        <a:t>Eligible Organisations</a:t>
                      </a:r>
                    </a:p>
                  </a:txBody>
                  <a:tcPr marL="144000" marR="144000" marT="72000" marB="72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b="1" noProof="0" dirty="0">
                          <a:latin typeface="+mn-lt"/>
                        </a:rPr>
                        <a:t>Funding Objectives</a:t>
                      </a:r>
                    </a:p>
                  </a:txBody>
                  <a:tcPr marL="144000" marR="144000" marT="72000" marB="72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b="1" noProof="0" dirty="0">
                          <a:latin typeface="+mn-lt"/>
                        </a:rPr>
                        <a:t>Grant amount</a:t>
                      </a:r>
                    </a:p>
                  </a:txBody>
                  <a:tcPr marL="144000" marR="144000" marT="72000" marB="72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b="1" noProof="0" dirty="0">
                          <a:latin typeface="+mn-lt"/>
                          <a:cs typeface="Arial"/>
                        </a:rPr>
                        <a:t>Total funding</a:t>
                      </a:r>
                    </a:p>
                  </a:txBody>
                  <a:tcPr marL="144000" marR="144000" marT="72000" marB="72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685657"/>
                  </a:ext>
                </a:extLst>
              </a:tr>
              <a:tr h="160266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AU" sz="1600" b="1" noProof="0" dirty="0">
                          <a:solidFill>
                            <a:schemeClr val="tx1"/>
                          </a:solidFill>
                          <a:latin typeface="+mn-lt"/>
                        </a:rPr>
                        <a:t>Stream 2</a:t>
                      </a:r>
                      <a:endParaRPr lang="en-AU" sz="1600" noProof="0" dirty="0"/>
                    </a:p>
                    <a:p>
                      <a:pPr lvl="0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AU" sz="1600" b="1" noProof="0" dirty="0">
                          <a:solidFill>
                            <a:schemeClr val="tx1"/>
                          </a:solidFill>
                          <a:latin typeface="+mn-lt"/>
                        </a:rPr>
                        <a:t> and </a:t>
                      </a:r>
                    </a:p>
                    <a:p>
                      <a:pPr lvl="0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AU" sz="1600" b="1" noProof="0" dirty="0">
                          <a:solidFill>
                            <a:schemeClr val="tx1"/>
                          </a:solidFill>
                          <a:latin typeface="+mn-lt"/>
                        </a:rPr>
                        <a:t>Stream 1b</a:t>
                      </a:r>
                    </a:p>
                  </a:txBody>
                  <a:tcPr marL="144000" marR="144000" marT="72000" marB="72000"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b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Regional and Local Level Organisations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b="1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and</a:t>
                      </a:r>
                    </a:p>
                    <a:p>
                      <a:pPr marL="0" marR="0" lvl="0" indent="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AU" sz="1600" b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The 4 recognised Community Pest Management Groups</a:t>
                      </a:r>
                    </a:p>
                  </a:txBody>
                  <a:tcPr marL="144000" marR="144000" marT="72000" marB="72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AU" sz="1600" noProof="0" dirty="0">
                          <a:latin typeface="+mn-lt"/>
                          <a:cs typeface="Arial"/>
                        </a:rPr>
                        <a:t>A competitive application process for community-based organisations operating at statewide, regional or local levels with an interest in established invasive species management. </a:t>
                      </a:r>
                    </a:p>
                  </a:txBody>
                  <a:tcPr marL="144000" marR="144000" marT="72000" marB="72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noProof="0" dirty="0">
                          <a:latin typeface="+mn-lt"/>
                        </a:rPr>
                        <a:t>From $10,000 up to $50,000 (ex. GST)</a:t>
                      </a:r>
                    </a:p>
                  </a:txBody>
                  <a:tcPr marL="144000" marR="144000" marT="72000" marB="72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b="1" noProof="0" dirty="0">
                          <a:latin typeface="+mn-lt"/>
                          <a:cs typeface="Arial"/>
                        </a:rPr>
                        <a:t>$600,000</a:t>
                      </a:r>
                    </a:p>
                  </a:txBody>
                  <a:tcPr marL="144000" marR="144000" marT="72000" marB="72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84002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90253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B46BC-54C4-BC4C-6239-BEF809361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Shape">
            <a:extLst>
              <a:ext uri="{FF2B5EF4-FFF2-40B4-BE49-F238E27FC236}">
                <a16:creationId xmlns:a16="http://schemas.microsoft.com/office/drawing/2014/main" id="{832950FB-9C46-CAB9-2083-05619F0F0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769744" y="3312327"/>
            <a:ext cx="4680000" cy="162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3" y="0"/>
                </a:moveTo>
                <a:lnTo>
                  <a:pt x="21600" y="0"/>
                </a:lnTo>
                <a:lnTo>
                  <a:pt x="18487" y="21600"/>
                </a:lnTo>
                <a:lnTo>
                  <a:pt x="0" y="21600"/>
                </a:lnTo>
                <a:lnTo>
                  <a:pt x="3113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612000" tIns="0" rIns="576000" bIns="0" numCol="1" anchor="ctr" anchorCtr="1">
            <a:noAutofit/>
          </a:bodyPr>
          <a:lstStyle/>
          <a:p>
            <a:pPr>
              <a:lnSpc>
                <a:spcPct val="120000"/>
              </a:lnSpc>
            </a:pPr>
            <a:endParaRPr lang="en-AU" sz="1400" b="1" dirty="0">
              <a:solidFill>
                <a:schemeClr val="bg1"/>
              </a:solidFill>
              <a:latin typeface="Arial" panose="020B0604020202020204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54" name="Shape">
            <a:extLst>
              <a:ext uri="{FF2B5EF4-FFF2-40B4-BE49-F238E27FC236}">
                <a16:creationId xmlns:a16="http://schemas.microsoft.com/office/drawing/2014/main" id="{1C93217B-13EA-1E0C-A4E8-04431015CE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82340" y="3310866"/>
            <a:ext cx="4679999" cy="162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3" y="0"/>
                </a:moveTo>
                <a:lnTo>
                  <a:pt x="21600" y="0"/>
                </a:lnTo>
                <a:lnTo>
                  <a:pt x="18487" y="21600"/>
                </a:lnTo>
                <a:lnTo>
                  <a:pt x="0" y="21600"/>
                </a:lnTo>
                <a:lnTo>
                  <a:pt x="3113" y="0"/>
                </a:lnTo>
                <a:close/>
              </a:path>
            </a:pathLst>
          </a:cu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468000" tIns="72000" rIns="756000" bIns="72000" numCol="1" anchor="ctr" anchorCtr="1">
            <a:noAutofit/>
          </a:bodyPr>
          <a:lstStyle/>
          <a:p>
            <a:pPr algn="r">
              <a:lnSpc>
                <a:spcPct val="140000"/>
              </a:lnSpc>
              <a:tabLst>
                <a:tab pos="3230563" algn="l"/>
              </a:tabLst>
            </a:pPr>
            <a:endParaRPr lang="en-US" sz="1600" b="1" dirty="0">
              <a:ea typeface="League Spartan" charset="0"/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108DA1-1998-68EA-9B8C-F5485FB77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-10600"/>
            <a:ext cx="10232558" cy="1149531"/>
          </a:xfrm>
        </p:spPr>
        <p:txBody>
          <a:bodyPr/>
          <a:lstStyle/>
          <a:p>
            <a:r>
              <a:rPr lang="en-AU" sz="4000" noProof="0" dirty="0">
                <a:solidFill>
                  <a:schemeClr val="tx2"/>
                </a:solidFill>
                <a:latin typeface="Arial"/>
                <a:cs typeface="Arial"/>
              </a:rPr>
              <a:t>Grants Program Objectives</a:t>
            </a:r>
            <a:endParaRPr lang="en-AU" sz="4000" noProof="0" dirty="0">
              <a:solidFill>
                <a:schemeClr val="tx2"/>
              </a:solidFill>
            </a:endParaRPr>
          </a:p>
        </p:txBody>
      </p:sp>
      <p:sp>
        <p:nvSpPr>
          <p:cNvPr id="56" name="TextBox 55" descr="Some inspiration fulfilling the objectives from successful applications. &#10;&#10;&#10;">
            <a:extLst>
              <a:ext uri="{FF2B5EF4-FFF2-40B4-BE49-F238E27FC236}">
                <a16:creationId xmlns:a16="http://schemas.microsoft.com/office/drawing/2014/main" id="{9DCC2BD5-4A26-BFE5-AC40-6FEE35B0BF7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981331" y="1276716"/>
            <a:ext cx="10232558" cy="261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en-AU" sz="1600" b="1" spc="113" noProof="0" dirty="0">
                <a:solidFill>
                  <a:schemeClr val="tx2"/>
                </a:solidFill>
                <a:latin typeface="Arial"/>
                <a:cs typeface="Arial"/>
              </a:rPr>
              <a:t>SOME INSPIRATION FOR FULFILLING THE OBJECTIVES FROM SUCCESSFUL APPLICATIONS</a:t>
            </a:r>
          </a:p>
        </p:txBody>
      </p:sp>
      <p:sp>
        <p:nvSpPr>
          <p:cNvPr id="780" name="Rectangle 779">
            <a:extLst>
              <a:ext uri="{FF2B5EF4-FFF2-40B4-BE49-F238E27FC236}">
                <a16:creationId xmlns:a16="http://schemas.microsoft.com/office/drawing/2014/main" id="{20A4459C-DD7F-0627-E255-FA838F7E9860}"/>
              </a:ext>
            </a:extLst>
          </p:cNvPr>
          <p:cNvSpPr>
            <a:spLocks noChangeArrowheads="1"/>
          </p:cNvSpPr>
          <p:nvPr/>
        </p:nvSpPr>
        <p:spPr bwMode="gray">
          <a:xfrm>
            <a:off x="194917" y="1691232"/>
            <a:ext cx="2496724" cy="324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tIns="68580" bIns="68580" anchor="ctr"/>
          <a:lstStyle/>
          <a:p>
            <a:r>
              <a:rPr lang="en-US" sz="1600" b="1" kern="0" dirty="0">
                <a:solidFill>
                  <a:srgbClr val="FFFFFF"/>
                </a:solidFill>
                <a:cs typeface="Arial" panose="020B0604020202020204" pitchFamily="34" charset="0"/>
              </a:rPr>
              <a:t>Capacity Building</a:t>
            </a:r>
          </a:p>
        </p:txBody>
      </p:sp>
      <p:sp>
        <p:nvSpPr>
          <p:cNvPr id="62" name="Shape">
            <a:extLst>
              <a:ext uri="{FF2B5EF4-FFF2-40B4-BE49-F238E27FC236}">
                <a16:creationId xmlns:a16="http://schemas.microsoft.com/office/drawing/2014/main" id="{95BC3D13-E2E7-1764-47D7-9D8D7F58582F}"/>
              </a:ext>
            </a:extLst>
          </p:cNvPr>
          <p:cNvSpPr/>
          <p:nvPr/>
        </p:nvSpPr>
        <p:spPr>
          <a:xfrm>
            <a:off x="1769744" y="1691822"/>
            <a:ext cx="4680000" cy="162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3" y="0"/>
                </a:moveTo>
                <a:lnTo>
                  <a:pt x="21600" y="0"/>
                </a:lnTo>
                <a:lnTo>
                  <a:pt x="18487" y="21600"/>
                </a:lnTo>
                <a:lnTo>
                  <a:pt x="0" y="21600"/>
                </a:lnTo>
                <a:lnTo>
                  <a:pt x="3113" y="0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648000" tIns="36000" rIns="540000" bIns="72000" numCol="1" anchor="ctr" anchorCtr="1">
            <a:noAutofit/>
          </a:bodyPr>
          <a:lstStyle/>
          <a:p>
            <a:pPr>
              <a:lnSpc>
                <a:spcPct val="140000"/>
              </a:lnSpc>
            </a:pPr>
            <a:r>
              <a:rPr lang="en-AU" sz="1600" b="1" dirty="0">
                <a:solidFill>
                  <a:schemeClr val="bg1"/>
                </a:solidFill>
                <a:ea typeface="+mn-lt"/>
                <a:cs typeface="+mn-lt"/>
              </a:rPr>
              <a:t>TRAIN COMMUNITY TO USE TECHNOLOGY TO TARGET PESTS AND WEEDS, INCLUDING DRONES, FERALSCAN, WEEDSCAN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81" name="Rectangle 6">
            <a:extLst>
              <a:ext uri="{FF2B5EF4-FFF2-40B4-BE49-F238E27FC236}">
                <a16:creationId xmlns:a16="http://schemas.microsoft.com/office/drawing/2014/main" id="{5EE3B71A-4C66-5396-3CE3-AD53F219ABDB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0997" y="3312542"/>
            <a:ext cx="2133601" cy="32400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tIns="68580" bIns="68580" anchor="ctr"/>
          <a:lstStyle/>
          <a:p>
            <a:r>
              <a:rPr lang="en-US" sz="1600" b="1" kern="0" dirty="0">
                <a:solidFill>
                  <a:srgbClr val="FFFFFF"/>
                </a:solidFill>
                <a:cs typeface="Arial" panose="020B0604020202020204" pitchFamily="34" charset="0"/>
              </a:rPr>
              <a:t>Capability Building</a:t>
            </a:r>
          </a:p>
        </p:txBody>
      </p:sp>
      <p:sp>
        <p:nvSpPr>
          <p:cNvPr id="779" name="TextBox 778">
            <a:extLst>
              <a:ext uri="{FF2B5EF4-FFF2-40B4-BE49-F238E27FC236}">
                <a16:creationId xmlns:a16="http://schemas.microsoft.com/office/drawing/2014/main" id="{2F898013-2BAD-FE92-9CA9-C083B34AD621}"/>
              </a:ext>
            </a:extLst>
          </p:cNvPr>
          <p:cNvSpPr txBox="1"/>
          <p:nvPr/>
        </p:nvSpPr>
        <p:spPr>
          <a:xfrm>
            <a:off x="2454212" y="3408281"/>
            <a:ext cx="3349163" cy="13393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40000"/>
              </a:lnSpc>
            </a:pPr>
            <a:r>
              <a:rPr lang="en-US" sz="1600" b="1" dirty="0">
                <a:solidFill>
                  <a:srgbClr val="FFFFFF"/>
                </a:solidFill>
              </a:rPr>
              <a:t>TRAIN COMMUNITY LEADERS AND KEY STAFF IN LEADERSHIP, RISK MANAGEMENT AND GROUP FACILITATION SKILLS</a:t>
            </a:r>
            <a:endParaRPr lang="en-US" sz="16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782" name="Rectangle 10">
            <a:extLst>
              <a:ext uri="{FF2B5EF4-FFF2-40B4-BE49-F238E27FC236}">
                <a16:creationId xmlns:a16="http://schemas.microsoft.com/office/drawing/2014/main" id="{5AA71343-BEE8-1E39-E037-EC842FF01859}"/>
              </a:ext>
            </a:extLst>
          </p:cNvPr>
          <p:cNvSpPr>
            <a:spLocks noChangeArrowheads="1"/>
          </p:cNvSpPr>
          <p:nvPr/>
        </p:nvSpPr>
        <p:spPr bwMode="gray">
          <a:xfrm>
            <a:off x="194917" y="4930459"/>
            <a:ext cx="2628000" cy="324000"/>
          </a:xfrm>
          <a:prstGeom prst="rect">
            <a:avLst/>
          </a:prstGeom>
          <a:solidFill>
            <a:schemeClr val="accent4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tIns="68580" bIns="68580" anchor="ctr"/>
          <a:lstStyle/>
          <a:p>
            <a:r>
              <a:rPr lang="en-US" sz="1600" b="1" kern="0" dirty="0">
                <a:solidFill>
                  <a:srgbClr val="000000"/>
                </a:solidFill>
                <a:cs typeface="Arial" panose="020B0604020202020204" pitchFamily="34" charset="0"/>
              </a:rPr>
              <a:t>Raising Awareness</a:t>
            </a:r>
          </a:p>
        </p:txBody>
      </p:sp>
      <p:sp>
        <p:nvSpPr>
          <p:cNvPr id="774" name="Shape">
            <a:extLst>
              <a:ext uri="{FF2B5EF4-FFF2-40B4-BE49-F238E27FC236}">
                <a16:creationId xmlns:a16="http://schemas.microsoft.com/office/drawing/2014/main" id="{E906ABB5-8384-A18F-5DEF-E5234F50740E}"/>
              </a:ext>
            </a:extLst>
          </p:cNvPr>
          <p:cNvSpPr/>
          <p:nvPr/>
        </p:nvSpPr>
        <p:spPr>
          <a:xfrm>
            <a:off x="1769744" y="4932730"/>
            <a:ext cx="4680000" cy="162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3" y="0"/>
                </a:moveTo>
                <a:lnTo>
                  <a:pt x="21600" y="0"/>
                </a:lnTo>
                <a:lnTo>
                  <a:pt x="18487" y="21600"/>
                </a:lnTo>
                <a:lnTo>
                  <a:pt x="0" y="21600"/>
                </a:lnTo>
                <a:lnTo>
                  <a:pt x="3113" y="0"/>
                </a:lnTo>
                <a:close/>
              </a:path>
            </a:pathLst>
          </a:custGeom>
          <a:solidFill>
            <a:schemeClr val="bg2"/>
          </a:solidFill>
          <a:ln w="12700" cap="flat">
            <a:noFill/>
            <a:miter lim="400000"/>
          </a:ln>
          <a:effectLst/>
        </p:spPr>
        <p:txBody>
          <a:bodyPr wrap="square" lIns="648000" tIns="36000" rIns="648000" bIns="72000" numCol="1" anchor="ctr" anchorCtr="1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latin typeface="Arial"/>
                <a:ea typeface="League Spartan" charset="0"/>
                <a:cs typeface="Arial"/>
              </a:rPr>
              <a:t>PRODUCE </a:t>
            </a:r>
            <a:r>
              <a:rPr lang="en-US" sz="1600" b="1" dirty="0">
                <a:ea typeface="League Spartan" charset="0"/>
                <a:cs typeface="Arial"/>
              </a:rPr>
              <a:t>VIDEOS OF </a:t>
            </a:r>
            <a:r>
              <a:rPr lang="en-US" sz="1600" b="1" dirty="0">
                <a:latin typeface="Arial"/>
                <a:ea typeface="League Spartan" charset="0"/>
                <a:cs typeface="Arial"/>
              </a:rPr>
              <a:t>LOCAL CASE STUDIES TO SHARE KNOWLEDGE AND BUILD PEST MANAGEMENT CAPACITY</a:t>
            </a:r>
            <a:endParaRPr lang="en-US" sz="1600" b="1" dirty="0">
              <a:latin typeface="Arial" panose="020B0604020202020204" pitchFamily="34" charset="0"/>
              <a:ea typeface="League Spartan" charset="0"/>
              <a:cs typeface="Arial" panose="020B0604020202020204" pitchFamily="34" charset="0"/>
            </a:endParaRPr>
          </a:p>
        </p:txBody>
      </p:sp>
      <p:sp>
        <p:nvSpPr>
          <p:cNvPr id="783" name="Rectangle 8">
            <a:extLst>
              <a:ext uri="{FF2B5EF4-FFF2-40B4-BE49-F238E27FC236}">
                <a16:creationId xmlns:a16="http://schemas.microsoft.com/office/drawing/2014/main" id="{9D1B01B9-10FD-FA61-F067-1078697F36C2}"/>
              </a:ext>
            </a:extLst>
          </p:cNvPr>
          <p:cNvSpPr>
            <a:spLocks noChangeArrowheads="1"/>
          </p:cNvSpPr>
          <p:nvPr/>
        </p:nvSpPr>
        <p:spPr bwMode="gray">
          <a:xfrm>
            <a:off x="9349678" y="1691822"/>
            <a:ext cx="2641325" cy="324000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tIns="72000" rIns="72000" bIns="72000" anchor="ctr"/>
          <a:lstStyle/>
          <a:p>
            <a:pPr algn="r"/>
            <a:r>
              <a:rPr lang="en-US" sz="1600" b="1" kern="0" dirty="0">
                <a:cs typeface="Arial" panose="020B0604020202020204" pitchFamily="34" charset="0"/>
              </a:rPr>
              <a:t>Strategic Planning</a:t>
            </a:r>
          </a:p>
        </p:txBody>
      </p:sp>
      <p:sp>
        <p:nvSpPr>
          <p:cNvPr id="53" name="Shape">
            <a:extLst>
              <a:ext uri="{FF2B5EF4-FFF2-40B4-BE49-F238E27FC236}">
                <a16:creationId xmlns:a16="http://schemas.microsoft.com/office/drawing/2014/main" id="{DE09C6EE-5A1F-9880-1877-FB92EA649973}"/>
              </a:ext>
            </a:extLst>
          </p:cNvPr>
          <p:cNvSpPr/>
          <p:nvPr/>
        </p:nvSpPr>
        <p:spPr>
          <a:xfrm flipH="1">
            <a:off x="5882341" y="1691419"/>
            <a:ext cx="4679999" cy="162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3" y="0"/>
                </a:moveTo>
                <a:lnTo>
                  <a:pt x="21600" y="0"/>
                </a:lnTo>
                <a:lnTo>
                  <a:pt x="18487" y="21600"/>
                </a:lnTo>
                <a:lnTo>
                  <a:pt x="0" y="21600"/>
                </a:lnTo>
                <a:lnTo>
                  <a:pt x="3113" y="0"/>
                </a:lnTo>
                <a:close/>
              </a:path>
            </a:pathLst>
          </a:custGeom>
          <a:solidFill>
            <a:schemeClr val="accent6"/>
          </a:solidFill>
          <a:ln w="12700" cap="flat">
            <a:noFill/>
            <a:miter lim="400000"/>
          </a:ln>
          <a:effectLst/>
        </p:spPr>
        <p:txBody>
          <a:bodyPr wrap="square" lIns="684000" tIns="36000" rIns="684000" bIns="36000" numCol="1" anchor="ctr" anchorCtr="1">
            <a:noAutofit/>
          </a:bodyPr>
          <a:lstStyle/>
          <a:p>
            <a:pPr algn="r">
              <a:lnSpc>
                <a:spcPct val="150000"/>
              </a:lnSpc>
            </a:pPr>
            <a:r>
              <a:rPr lang="en-US" sz="1600" b="1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DEVELOP A PEST MANAGEMENT STRATEGY OR COMMUNITY MANAGEMENT PLAN</a:t>
            </a:r>
          </a:p>
        </p:txBody>
      </p:sp>
      <p:sp>
        <p:nvSpPr>
          <p:cNvPr id="784" name="Rectangle 12">
            <a:extLst>
              <a:ext uri="{FF2B5EF4-FFF2-40B4-BE49-F238E27FC236}">
                <a16:creationId xmlns:a16="http://schemas.microsoft.com/office/drawing/2014/main" id="{996E89AA-AE96-E797-7C21-62A9CDB0A0E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ChangeArrowheads="1"/>
          </p:cNvSpPr>
          <p:nvPr/>
        </p:nvSpPr>
        <p:spPr bwMode="gray">
          <a:xfrm>
            <a:off x="10298650" y="3312542"/>
            <a:ext cx="1692353" cy="324000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tIns="72000" rIns="72000" bIns="72000" anchor="ctr"/>
          <a:lstStyle/>
          <a:p>
            <a:pPr algn="r"/>
            <a:r>
              <a:rPr lang="en-US" sz="1600" b="1" kern="0" dirty="0">
                <a:cs typeface="Arial" panose="020B0604020202020204" pitchFamily="34" charset="0"/>
              </a:rPr>
              <a:t>Partnerships</a:t>
            </a:r>
          </a:p>
        </p:txBody>
      </p:sp>
      <p:sp>
        <p:nvSpPr>
          <p:cNvPr id="789" name="TextBox 788">
            <a:extLst>
              <a:ext uri="{FF2B5EF4-FFF2-40B4-BE49-F238E27FC236}">
                <a16:creationId xmlns:a16="http://schemas.microsoft.com/office/drawing/2014/main" id="{D0720524-38CD-45B4-59CC-C574023784C0}"/>
              </a:ext>
            </a:extLst>
          </p:cNvPr>
          <p:cNvSpPr txBox="1"/>
          <p:nvPr/>
        </p:nvSpPr>
        <p:spPr>
          <a:xfrm>
            <a:off x="6676422" y="3408281"/>
            <a:ext cx="3226631" cy="1412044"/>
          </a:xfrm>
          <a:prstGeom prst="rect">
            <a:avLst/>
          </a:prstGeom>
          <a:noFill/>
        </p:spPr>
        <p:txBody>
          <a:bodyPr wrap="square" lIns="0" tIns="36000" rIns="36000" bIns="36000" rtlCol="0">
            <a:spAutoFit/>
          </a:bodyPr>
          <a:lstStyle/>
          <a:p>
            <a:pPr algn="r">
              <a:lnSpc>
                <a:spcPct val="140000"/>
              </a:lnSpc>
              <a:tabLst>
                <a:tab pos="3230563" algn="l"/>
              </a:tabLst>
            </a:pPr>
            <a:r>
              <a:rPr lang="en-US" sz="1600" b="1" dirty="0">
                <a:ea typeface="League Spartan" charset="0"/>
                <a:cs typeface="Arial"/>
              </a:rPr>
              <a:t>COLLABORATE WITH A RANGE OF STAKEHOLDERS AND CLEARLY DEFINE THEIR ROLES IN PROJECT DELIVERY</a:t>
            </a:r>
            <a:endParaRPr lang="en-US" sz="1600" dirty="0">
              <a:cs typeface="Arial"/>
            </a:endParaRPr>
          </a:p>
        </p:txBody>
      </p:sp>
      <p:sp>
        <p:nvSpPr>
          <p:cNvPr id="775" name="Circle">
            <a:extLst>
              <a:ext uri="{FF2B5EF4-FFF2-40B4-BE49-F238E27FC236}">
                <a16:creationId xmlns:a16="http://schemas.microsoft.com/office/drawing/2014/main" id="{B24FB282-AAA4-0585-BE0A-744187D09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0386" y="5467158"/>
            <a:ext cx="864000" cy="864000"/>
          </a:xfrm>
          <a:prstGeom prst="ellipse">
            <a:avLst/>
          </a:prstGeom>
          <a:solidFill>
            <a:schemeClr val="bg2"/>
          </a:solidFill>
          <a:ln w="38100" cap="flat">
            <a:solidFill>
              <a:schemeClr val="tx2"/>
            </a:solidFill>
            <a:prstDash val="solid"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>
              <a:latin typeface="Arial" panose="020B0604020202020204" pitchFamily="34" charset="0"/>
            </a:endParaRPr>
          </a:p>
        </p:txBody>
      </p:sp>
      <p:sp>
        <p:nvSpPr>
          <p:cNvPr id="776" name="Circle">
            <a:extLst>
              <a:ext uri="{FF2B5EF4-FFF2-40B4-BE49-F238E27FC236}">
                <a16:creationId xmlns:a16="http://schemas.microsoft.com/office/drawing/2014/main" id="{AAF28166-B361-A3C2-D5D6-FED6CE4C4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1878" y="3800083"/>
            <a:ext cx="864000" cy="864000"/>
          </a:xfrm>
          <a:prstGeom prst="ellipse">
            <a:avLst/>
          </a:prstGeom>
          <a:solidFill>
            <a:schemeClr val="bg2"/>
          </a:solidFill>
          <a:ln w="38100" cap="flat">
            <a:solidFill>
              <a:schemeClr val="tx2"/>
            </a:solidFill>
            <a:prstDash val="solid"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>
              <a:latin typeface="Arial" panose="020B0604020202020204" pitchFamily="34" charset="0"/>
            </a:endParaRPr>
          </a:p>
        </p:txBody>
      </p:sp>
      <p:sp>
        <p:nvSpPr>
          <p:cNvPr id="777" name="Circle">
            <a:extLst>
              <a:ext uri="{FF2B5EF4-FFF2-40B4-BE49-F238E27FC236}">
                <a16:creationId xmlns:a16="http://schemas.microsoft.com/office/drawing/2014/main" id="{45B15E03-7FC1-E5B0-6AF5-90B0DA17E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1878" y="2247446"/>
            <a:ext cx="864000" cy="864000"/>
          </a:xfrm>
          <a:prstGeom prst="ellipse">
            <a:avLst/>
          </a:prstGeom>
          <a:solidFill>
            <a:schemeClr val="bg2"/>
          </a:solidFill>
          <a:ln w="38100" cap="flat">
            <a:solidFill>
              <a:schemeClr val="accent2"/>
            </a:solidFill>
            <a:prstDash val="solid"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>
              <a:latin typeface="Arial" panose="020B0604020202020204" pitchFamily="34" charset="0"/>
            </a:endParaRPr>
          </a:p>
        </p:txBody>
      </p:sp>
      <p:sp>
        <p:nvSpPr>
          <p:cNvPr id="60" name="Circle">
            <a:extLst>
              <a:ext uri="{FF2B5EF4-FFF2-40B4-BE49-F238E27FC236}">
                <a16:creationId xmlns:a16="http://schemas.microsoft.com/office/drawing/2014/main" id="{D733614D-0C5F-85C3-0494-042B3CB4C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0567436" y="3841191"/>
            <a:ext cx="864000" cy="864000"/>
          </a:xfrm>
          <a:prstGeom prst="ellipse">
            <a:avLst/>
          </a:prstGeom>
          <a:solidFill>
            <a:schemeClr val="bg2"/>
          </a:solidFill>
          <a:ln w="38100" cap="flat">
            <a:solidFill>
              <a:schemeClr val="tx2"/>
            </a:solidFill>
            <a:prstDash val="solid"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>
              <a:latin typeface="Arial" panose="020B0604020202020204" pitchFamily="34" charset="0"/>
            </a:endParaRPr>
          </a:p>
        </p:txBody>
      </p:sp>
      <p:sp>
        <p:nvSpPr>
          <p:cNvPr id="61" name="Circle">
            <a:extLst>
              <a:ext uri="{FF2B5EF4-FFF2-40B4-BE49-F238E27FC236}">
                <a16:creationId xmlns:a16="http://schemas.microsoft.com/office/drawing/2014/main" id="{399BA712-E958-5E6C-E189-DEEEF845B1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0567436" y="2247446"/>
            <a:ext cx="864000" cy="864000"/>
          </a:xfrm>
          <a:prstGeom prst="ellipse">
            <a:avLst/>
          </a:prstGeom>
          <a:solidFill>
            <a:schemeClr val="bg2"/>
          </a:solidFill>
          <a:ln w="38100" cap="flat">
            <a:solidFill>
              <a:schemeClr val="tx2"/>
            </a:solidFill>
            <a:prstDash val="solid"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</a:endParaRP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A4966762-515D-D3EF-CC6B-9109C5C2F7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659" y="5530886"/>
            <a:ext cx="684000" cy="684000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85151B19-D99C-55C0-0D53-70995634C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2419" y="3904040"/>
            <a:ext cx="648000" cy="648000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FAB4A8F2-7047-873B-2D58-92926B335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72888" y="2355413"/>
            <a:ext cx="648000" cy="648000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09624F27-290B-4461-EDD2-DF260E2E4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646173" y="3969397"/>
            <a:ext cx="684000" cy="684000"/>
          </a:xfrm>
          <a:prstGeom prst="rect">
            <a:avLst/>
          </a:prstGeom>
        </p:spPr>
      </p:pic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BA2B1379-B5F4-B915-323B-E26AA9350A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9510" y="2477142"/>
            <a:ext cx="533274" cy="433311"/>
          </a:xfrm>
          <a:custGeom>
            <a:avLst/>
            <a:gdLst>
              <a:gd name="connsiteX0" fmla="*/ 501725 w 533274"/>
              <a:gd name="connsiteY0" fmla="*/ 357199 h 433311"/>
              <a:gd name="connsiteX1" fmla="*/ 433864 w 533274"/>
              <a:gd name="connsiteY1" fmla="*/ 383936 h 433311"/>
              <a:gd name="connsiteX2" fmla="*/ 384150 w 533274"/>
              <a:gd name="connsiteY2" fmla="*/ 404295 h 433311"/>
              <a:gd name="connsiteX3" fmla="*/ 334426 w 533274"/>
              <a:gd name="connsiteY3" fmla="*/ 383926 h 433311"/>
              <a:gd name="connsiteX4" fmla="*/ 281126 w 533274"/>
              <a:gd name="connsiteY4" fmla="*/ 358194 h 433311"/>
              <a:gd name="connsiteX5" fmla="*/ 281126 w 533274"/>
              <a:gd name="connsiteY5" fmla="*/ 203003 h 433311"/>
              <a:gd name="connsiteX6" fmla="*/ 344784 w 533274"/>
              <a:gd name="connsiteY6" fmla="*/ 203003 h 433311"/>
              <a:gd name="connsiteX7" fmla="*/ 533274 w 533274"/>
              <a:gd name="connsiteY7" fmla="*/ 14504 h 433311"/>
              <a:gd name="connsiteX8" fmla="*/ 518770 w 533274"/>
              <a:gd name="connsiteY8" fmla="*/ 0 h 433311"/>
              <a:gd name="connsiteX9" fmla="*/ 440609 w 533274"/>
              <a:gd name="connsiteY9" fmla="*/ 0 h 433311"/>
              <a:gd name="connsiteX10" fmla="*/ 266632 w 533274"/>
              <a:gd name="connsiteY10" fmla="*/ 116319 h 433311"/>
              <a:gd name="connsiteX11" fmla="*/ 92646 w 533274"/>
              <a:gd name="connsiteY11" fmla="*/ 0 h 433311"/>
              <a:gd name="connsiteX12" fmla="*/ 14504 w 533274"/>
              <a:gd name="connsiteY12" fmla="*/ 0 h 433311"/>
              <a:gd name="connsiteX13" fmla="*/ 0 w 533274"/>
              <a:gd name="connsiteY13" fmla="*/ 14504 h 433311"/>
              <a:gd name="connsiteX14" fmla="*/ 188500 w 533274"/>
              <a:gd name="connsiteY14" fmla="*/ 203003 h 433311"/>
              <a:gd name="connsiteX15" fmla="*/ 252129 w 533274"/>
              <a:gd name="connsiteY15" fmla="*/ 203003 h 433311"/>
              <a:gd name="connsiteX16" fmla="*/ 252129 w 533274"/>
              <a:gd name="connsiteY16" fmla="*/ 358185 h 433311"/>
              <a:gd name="connsiteX17" fmla="*/ 198761 w 533274"/>
              <a:gd name="connsiteY17" fmla="*/ 383945 h 433311"/>
              <a:gd name="connsiteX18" fmla="*/ 149086 w 533274"/>
              <a:gd name="connsiteY18" fmla="*/ 404295 h 433311"/>
              <a:gd name="connsiteX19" fmla="*/ 99390 w 533274"/>
              <a:gd name="connsiteY19" fmla="*/ 383916 h 433311"/>
              <a:gd name="connsiteX20" fmla="*/ 31568 w 533274"/>
              <a:gd name="connsiteY20" fmla="*/ 357199 h 433311"/>
              <a:gd name="connsiteX21" fmla="*/ 17055 w 533274"/>
              <a:gd name="connsiteY21" fmla="*/ 371703 h 433311"/>
              <a:gd name="connsiteX22" fmla="*/ 31568 w 533274"/>
              <a:gd name="connsiteY22" fmla="*/ 386206 h 433311"/>
              <a:gd name="connsiteX23" fmla="*/ 81263 w 533274"/>
              <a:gd name="connsiteY23" fmla="*/ 406575 h 433311"/>
              <a:gd name="connsiteX24" fmla="*/ 149086 w 533274"/>
              <a:gd name="connsiteY24" fmla="*/ 433312 h 433311"/>
              <a:gd name="connsiteX25" fmla="*/ 216937 w 533274"/>
              <a:gd name="connsiteY25" fmla="*/ 406546 h 433311"/>
              <a:gd name="connsiteX26" fmla="*/ 266594 w 533274"/>
              <a:gd name="connsiteY26" fmla="*/ 386206 h 433311"/>
              <a:gd name="connsiteX27" fmla="*/ 316327 w 533274"/>
              <a:gd name="connsiteY27" fmla="*/ 406585 h 433311"/>
              <a:gd name="connsiteX28" fmla="*/ 384169 w 533274"/>
              <a:gd name="connsiteY28" fmla="*/ 433312 h 433311"/>
              <a:gd name="connsiteX29" fmla="*/ 452011 w 533274"/>
              <a:gd name="connsiteY29" fmla="*/ 406575 h 433311"/>
              <a:gd name="connsiteX30" fmla="*/ 501735 w 533274"/>
              <a:gd name="connsiteY30" fmla="*/ 386206 h 433311"/>
              <a:gd name="connsiteX31" fmla="*/ 516239 w 533274"/>
              <a:gd name="connsiteY31" fmla="*/ 371703 h 433311"/>
              <a:gd name="connsiteX32" fmla="*/ 501725 w 533274"/>
              <a:gd name="connsiteY32" fmla="*/ 357199 h 433311"/>
              <a:gd name="connsiteX33" fmla="*/ 281803 w 533274"/>
              <a:gd name="connsiteY33" fmla="*/ 173986 h 433311"/>
              <a:gd name="connsiteX34" fmla="*/ 332483 w 533274"/>
              <a:gd name="connsiteY34" fmla="*/ 71388 h 433311"/>
              <a:gd name="connsiteX35" fmla="*/ 440619 w 533274"/>
              <a:gd name="connsiteY35" fmla="*/ 29017 h 433311"/>
              <a:gd name="connsiteX36" fmla="*/ 503619 w 533274"/>
              <a:gd name="connsiteY36" fmla="*/ 29017 h 433311"/>
              <a:gd name="connsiteX37" fmla="*/ 452938 w 533274"/>
              <a:gd name="connsiteY37" fmla="*/ 131615 h 433311"/>
              <a:gd name="connsiteX38" fmla="*/ 344803 w 533274"/>
              <a:gd name="connsiteY38" fmla="*/ 173986 h 433311"/>
              <a:gd name="connsiteX39" fmla="*/ 281803 w 533274"/>
              <a:gd name="connsiteY39" fmla="*/ 173986 h 433311"/>
              <a:gd name="connsiteX40" fmla="*/ 251471 w 533274"/>
              <a:gd name="connsiteY40" fmla="*/ 173986 h 433311"/>
              <a:gd name="connsiteX41" fmla="*/ 188490 w 533274"/>
              <a:gd name="connsiteY41" fmla="*/ 173986 h 433311"/>
              <a:gd name="connsiteX42" fmla="*/ 80345 w 533274"/>
              <a:gd name="connsiteY42" fmla="*/ 131615 h 433311"/>
              <a:gd name="connsiteX43" fmla="*/ 29664 w 533274"/>
              <a:gd name="connsiteY43" fmla="*/ 29017 h 433311"/>
              <a:gd name="connsiteX44" fmla="*/ 92646 w 533274"/>
              <a:gd name="connsiteY44" fmla="*/ 29017 h 433311"/>
              <a:gd name="connsiteX45" fmla="*/ 200791 w 533274"/>
              <a:gd name="connsiteY45" fmla="*/ 71388 h 433311"/>
              <a:gd name="connsiteX46" fmla="*/ 251471 w 533274"/>
              <a:gd name="connsiteY46" fmla="*/ 173986 h 43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33274" h="433311">
                <a:moveTo>
                  <a:pt x="501725" y="357199"/>
                </a:moveTo>
                <a:cubicBezTo>
                  <a:pt x="467210" y="357199"/>
                  <a:pt x="449499" y="371403"/>
                  <a:pt x="433864" y="383936"/>
                </a:cubicBezTo>
                <a:cubicBezTo>
                  <a:pt x="420230" y="394864"/>
                  <a:pt x="408461" y="404295"/>
                  <a:pt x="384150" y="404295"/>
                </a:cubicBezTo>
                <a:cubicBezTo>
                  <a:pt x="359819" y="404295"/>
                  <a:pt x="348060" y="394845"/>
                  <a:pt x="334426" y="383926"/>
                </a:cubicBezTo>
                <a:cubicBezTo>
                  <a:pt x="321342" y="373452"/>
                  <a:pt x="306539" y="361586"/>
                  <a:pt x="281126" y="358194"/>
                </a:cubicBezTo>
                <a:lnTo>
                  <a:pt x="281126" y="203003"/>
                </a:lnTo>
                <a:lnTo>
                  <a:pt x="344784" y="203003"/>
                </a:lnTo>
                <a:cubicBezTo>
                  <a:pt x="448716" y="203003"/>
                  <a:pt x="533274" y="118445"/>
                  <a:pt x="533274" y="14504"/>
                </a:cubicBezTo>
                <a:cubicBezTo>
                  <a:pt x="533274" y="6503"/>
                  <a:pt x="526771" y="0"/>
                  <a:pt x="518770" y="0"/>
                </a:cubicBezTo>
                <a:lnTo>
                  <a:pt x="440609" y="0"/>
                </a:lnTo>
                <a:cubicBezTo>
                  <a:pt x="364090" y="0"/>
                  <a:pt x="296045" y="45588"/>
                  <a:pt x="266632" y="116319"/>
                </a:cubicBezTo>
                <a:cubicBezTo>
                  <a:pt x="237209" y="45588"/>
                  <a:pt x="169165" y="0"/>
                  <a:pt x="92646" y="0"/>
                </a:cubicBezTo>
                <a:lnTo>
                  <a:pt x="14504" y="0"/>
                </a:lnTo>
                <a:cubicBezTo>
                  <a:pt x="6503" y="0"/>
                  <a:pt x="0" y="6503"/>
                  <a:pt x="0" y="14504"/>
                </a:cubicBezTo>
                <a:cubicBezTo>
                  <a:pt x="0" y="118445"/>
                  <a:pt x="84558" y="203003"/>
                  <a:pt x="188500" y="203003"/>
                </a:cubicBezTo>
                <a:lnTo>
                  <a:pt x="252129" y="203003"/>
                </a:lnTo>
                <a:lnTo>
                  <a:pt x="252129" y="358185"/>
                </a:lnTo>
                <a:cubicBezTo>
                  <a:pt x="226687" y="361567"/>
                  <a:pt x="211864" y="373442"/>
                  <a:pt x="198761" y="383945"/>
                </a:cubicBezTo>
                <a:cubicBezTo>
                  <a:pt x="185137" y="394864"/>
                  <a:pt x="173368" y="404295"/>
                  <a:pt x="149086" y="404295"/>
                </a:cubicBezTo>
                <a:cubicBezTo>
                  <a:pt x="124794" y="404295"/>
                  <a:pt x="113034" y="394854"/>
                  <a:pt x="99390" y="383916"/>
                </a:cubicBezTo>
                <a:cubicBezTo>
                  <a:pt x="83756" y="371393"/>
                  <a:pt x="66035" y="357199"/>
                  <a:pt x="31568" y="357199"/>
                </a:cubicBezTo>
                <a:cubicBezTo>
                  <a:pt x="23567" y="357199"/>
                  <a:pt x="17055" y="363702"/>
                  <a:pt x="17055" y="371703"/>
                </a:cubicBezTo>
                <a:cubicBezTo>
                  <a:pt x="17055" y="379703"/>
                  <a:pt x="23567" y="386206"/>
                  <a:pt x="31568" y="386206"/>
                </a:cubicBezTo>
                <a:cubicBezTo>
                  <a:pt x="55850" y="386206"/>
                  <a:pt x="67619" y="395647"/>
                  <a:pt x="81263" y="406575"/>
                </a:cubicBezTo>
                <a:cubicBezTo>
                  <a:pt x="96897" y="419108"/>
                  <a:pt x="114619" y="433312"/>
                  <a:pt x="149086" y="433312"/>
                </a:cubicBezTo>
                <a:cubicBezTo>
                  <a:pt x="183533" y="433312"/>
                  <a:pt x="201245" y="419127"/>
                  <a:pt x="216937" y="406546"/>
                </a:cubicBezTo>
                <a:cubicBezTo>
                  <a:pt x="230561" y="395627"/>
                  <a:pt x="242321" y="386206"/>
                  <a:pt x="266594" y="386206"/>
                </a:cubicBezTo>
                <a:cubicBezTo>
                  <a:pt x="290886" y="386206"/>
                  <a:pt x="302674" y="395647"/>
                  <a:pt x="316327" y="406585"/>
                </a:cubicBezTo>
                <a:cubicBezTo>
                  <a:pt x="331962" y="419117"/>
                  <a:pt x="349683" y="433312"/>
                  <a:pt x="384169" y="433312"/>
                </a:cubicBezTo>
                <a:cubicBezTo>
                  <a:pt x="418665" y="433312"/>
                  <a:pt x="436377" y="419108"/>
                  <a:pt x="452011" y="406575"/>
                </a:cubicBezTo>
                <a:cubicBezTo>
                  <a:pt x="465645" y="395647"/>
                  <a:pt x="477433" y="386206"/>
                  <a:pt x="501735" y="386206"/>
                </a:cubicBezTo>
                <a:cubicBezTo>
                  <a:pt x="509736" y="386206"/>
                  <a:pt x="516239" y="379703"/>
                  <a:pt x="516239" y="371703"/>
                </a:cubicBezTo>
                <a:cubicBezTo>
                  <a:pt x="516239" y="363702"/>
                  <a:pt x="509726" y="357199"/>
                  <a:pt x="501725" y="357199"/>
                </a:cubicBezTo>
                <a:close/>
                <a:moveTo>
                  <a:pt x="281803" y="173986"/>
                </a:moveTo>
                <a:cubicBezTo>
                  <a:pt x="285358" y="134736"/>
                  <a:pt x="303341" y="98327"/>
                  <a:pt x="332483" y="71388"/>
                </a:cubicBezTo>
                <a:cubicBezTo>
                  <a:pt x="362051" y="44071"/>
                  <a:pt x="400451" y="29017"/>
                  <a:pt x="440619" y="29017"/>
                </a:cubicBezTo>
                <a:lnTo>
                  <a:pt x="503619" y="29017"/>
                </a:lnTo>
                <a:cubicBezTo>
                  <a:pt x="500063" y="68267"/>
                  <a:pt x="482081" y="104675"/>
                  <a:pt x="452938" y="131615"/>
                </a:cubicBezTo>
                <a:cubicBezTo>
                  <a:pt x="423371" y="158931"/>
                  <a:pt x="384971" y="173986"/>
                  <a:pt x="344803" y="173986"/>
                </a:cubicBezTo>
                <a:lnTo>
                  <a:pt x="281803" y="173986"/>
                </a:lnTo>
                <a:close/>
                <a:moveTo>
                  <a:pt x="251471" y="173986"/>
                </a:moveTo>
                <a:lnTo>
                  <a:pt x="188490" y="173986"/>
                </a:lnTo>
                <a:cubicBezTo>
                  <a:pt x="148322" y="173986"/>
                  <a:pt x="109913" y="158931"/>
                  <a:pt x="80345" y="131615"/>
                </a:cubicBezTo>
                <a:cubicBezTo>
                  <a:pt x="51193" y="104675"/>
                  <a:pt x="33230" y="68267"/>
                  <a:pt x="29664" y="29017"/>
                </a:cubicBezTo>
                <a:lnTo>
                  <a:pt x="92646" y="29017"/>
                </a:lnTo>
                <a:cubicBezTo>
                  <a:pt x="132814" y="29017"/>
                  <a:pt x="171223" y="44071"/>
                  <a:pt x="200791" y="71388"/>
                </a:cubicBezTo>
                <a:cubicBezTo>
                  <a:pt x="229943" y="98327"/>
                  <a:pt x="247916" y="134726"/>
                  <a:pt x="251471" y="173986"/>
                </a:cubicBezTo>
                <a:close/>
              </a:path>
            </a:pathLst>
          </a:custGeom>
          <a:solidFill>
            <a:schemeClr val="tx1"/>
          </a:solidFill>
          <a:ln w="6191" cap="flat">
            <a:noFill/>
            <a:prstDash val="solid"/>
            <a:miter/>
          </a:ln>
        </p:spPr>
        <p:txBody>
          <a:bodyPr rtlCol="0" anchor="ctr"/>
          <a:lstStyle/>
          <a:p>
            <a:endParaRPr lang="en-AU" dirty="0"/>
          </a:p>
        </p:txBody>
      </p:sp>
      <p:sp>
        <p:nvSpPr>
          <p:cNvPr id="785" name="Rectangle 12">
            <a:extLst>
              <a:ext uri="{FF2B5EF4-FFF2-40B4-BE49-F238E27FC236}">
                <a16:creationId xmlns:a16="http://schemas.microsoft.com/office/drawing/2014/main" id="{8914BF58-9667-EBFC-FAB9-E5A47247728C}"/>
              </a:ext>
            </a:extLst>
          </p:cNvPr>
          <p:cNvSpPr>
            <a:spLocks noChangeArrowheads="1"/>
          </p:cNvSpPr>
          <p:nvPr/>
        </p:nvSpPr>
        <p:spPr bwMode="gray">
          <a:xfrm>
            <a:off x="9101225" y="4926605"/>
            <a:ext cx="2895858" cy="324000"/>
          </a:xfrm>
          <a:prstGeom prst="rect">
            <a:avLst/>
          </a:prstGeom>
          <a:solidFill>
            <a:srgbClr val="194933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tIns="72000" rIns="72000" bIns="72000" anchor="ctr"/>
          <a:lstStyle/>
          <a:p>
            <a:pPr algn="r"/>
            <a:r>
              <a:rPr lang="en-AU" sz="1600" b="1" kern="0" dirty="0">
                <a:solidFill>
                  <a:srgbClr val="FFFFFF"/>
                </a:solidFill>
                <a:cs typeface="Arial"/>
              </a:rPr>
              <a:t> Agricultural Values </a:t>
            </a:r>
            <a:endParaRPr lang="en-US" sz="1600" b="1" kern="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786" name="Shape">
            <a:extLst>
              <a:ext uri="{FF2B5EF4-FFF2-40B4-BE49-F238E27FC236}">
                <a16:creationId xmlns:a16="http://schemas.microsoft.com/office/drawing/2014/main" id="{6786B3B4-F0C0-8695-9199-842C85814576}"/>
              </a:ext>
            </a:extLst>
          </p:cNvPr>
          <p:cNvSpPr/>
          <p:nvPr/>
        </p:nvSpPr>
        <p:spPr>
          <a:xfrm flipH="1">
            <a:off x="5882339" y="4926979"/>
            <a:ext cx="4680000" cy="162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3" y="0"/>
                </a:moveTo>
                <a:lnTo>
                  <a:pt x="21600" y="0"/>
                </a:lnTo>
                <a:lnTo>
                  <a:pt x="18487" y="21600"/>
                </a:lnTo>
                <a:lnTo>
                  <a:pt x="0" y="21600"/>
                </a:lnTo>
                <a:lnTo>
                  <a:pt x="3113" y="0"/>
                </a:lnTo>
                <a:close/>
              </a:path>
            </a:pathLst>
          </a:custGeom>
          <a:solidFill>
            <a:srgbClr val="194933"/>
          </a:solidFill>
          <a:ln w="12700" cap="flat">
            <a:noFill/>
            <a:miter lim="400000"/>
          </a:ln>
          <a:effectLst/>
        </p:spPr>
        <p:txBody>
          <a:bodyPr wrap="square" lIns="648000" tIns="36000" rIns="684000" bIns="36000" numCol="1" anchor="ctr" anchorCtr="1">
            <a:noAutofit/>
          </a:bodyPr>
          <a:lstStyle/>
          <a:p>
            <a:pPr algn="r">
              <a:lnSpc>
                <a:spcPct val="140000"/>
              </a:lnSpc>
            </a:pPr>
            <a:r>
              <a:rPr lang="en-US" sz="1600" b="1" dirty="0">
                <a:solidFill>
                  <a:schemeClr val="bg1"/>
                </a:solidFill>
              </a:rPr>
              <a:t>FACILITATED MEETINGS TO SUPPORT COORDINATED PEST MANAGEMENT AMONG LANDHOLDERS</a:t>
            </a:r>
            <a:endParaRPr lang="en-AU" sz="1600" dirty="0">
              <a:solidFill>
                <a:schemeClr val="bg1"/>
              </a:solidFill>
            </a:endParaRPr>
          </a:p>
        </p:txBody>
      </p:sp>
      <p:grpSp>
        <p:nvGrpSpPr>
          <p:cNvPr id="791" name="Group 790">
            <a:extLst>
              <a:ext uri="{FF2B5EF4-FFF2-40B4-BE49-F238E27FC236}">
                <a16:creationId xmlns:a16="http://schemas.microsoft.com/office/drawing/2014/main" id="{2B5D6553-8577-9D1A-C4D7-75BB62871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67436" y="5467638"/>
            <a:ext cx="864000" cy="864000"/>
            <a:chOff x="10633495" y="5290455"/>
            <a:chExt cx="864000" cy="864000"/>
          </a:xfrm>
        </p:grpSpPr>
        <p:sp>
          <p:nvSpPr>
            <p:cNvPr id="792" name="Circle">
              <a:extLst>
                <a:ext uri="{FF2B5EF4-FFF2-40B4-BE49-F238E27FC236}">
                  <a16:creationId xmlns:a16="http://schemas.microsoft.com/office/drawing/2014/main" id="{00B82DF0-5D53-CB5F-FA46-E50FE2BDD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 flipH="1">
              <a:off x="10633495" y="5290455"/>
              <a:ext cx="864000" cy="864000"/>
            </a:xfrm>
            <a:prstGeom prst="ellipse">
              <a:avLst/>
            </a:prstGeom>
            <a:solidFill>
              <a:schemeClr val="bg2"/>
            </a:solidFill>
            <a:ln w="38100" cap="flat">
              <a:solidFill>
                <a:schemeClr val="tx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lang="en-AU" sz="2532" noProof="0">
                <a:latin typeface="Arial" panose="020B0604020202020204" pitchFamily="34" charset="0"/>
              </a:endParaRPr>
            </a:p>
          </p:txBody>
        </p:sp>
        <p:pic>
          <p:nvPicPr>
            <p:cNvPr id="793" name="Graphic 792" descr="Agriculture outline">
              <a:extLst>
                <a:ext uri="{FF2B5EF4-FFF2-40B4-BE49-F238E27FC236}">
                  <a16:creationId xmlns:a16="http://schemas.microsoft.com/office/drawing/2014/main" id="{59981DE5-2303-7D65-977F-E37CAC0FF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684947" y="5320569"/>
              <a:ext cx="756000" cy="75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33507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4F3BA3-F680-774E-820A-4DDC866D3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7099" y="472657"/>
            <a:ext cx="5257801" cy="466322"/>
          </a:xfrm>
        </p:spPr>
        <p:txBody>
          <a:bodyPr/>
          <a:lstStyle/>
          <a:p>
            <a:pPr algn="ctr"/>
            <a:r>
              <a:rPr lang="en-AU" sz="3600" noProof="0" dirty="0">
                <a:solidFill>
                  <a:schemeClr val="tx2"/>
                </a:solidFill>
              </a:rPr>
              <a:t>Housekeeping</a:t>
            </a:r>
            <a:endParaRPr lang="en-AU" noProof="0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499D6D-2F05-E845-AC6B-B018B0FD8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AU" noProof="0" smtClean="0"/>
              <a:pPr/>
              <a:t>3</a:t>
            </a:fld>
            <a:endParaRPr lang="en-AU" noProof="0"/>
          </a:p>
        </p:txBody>
      </p:sp>
      <p:grpSp>
        <p:nvGrpSpPr>
          <p:cNvPr id="11" name="Graphic 26">
            <a:extLst>
              <a:ext uri="{FF2B5EF4-FFF2-40B4-BE49-F238E27FC236}">
                <a16:creationId xmlns:a16="http://schemas.microsoft.com/office/drawing/2014/main" id="{FCE6D03D-4935-64BF-CF34-958BF33BE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18904" y="4133096"/>
            <a:ext cx="332762" cy="355831"/>
            <a:chOff x="1741721" y="4222903"/>
            <a:chExt cx="332762" cy="355831"/>
          </a:xfrm>
          <a:solidFill>
            <a:srgbClr val="000000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F4CBAB8-1974-70DF-C2EB-62FEEAB7E508}"/>
                </a:ext>
              </a:extLst>
            </p:cNvPr>
            <p:cNvSpPr/>
            <p:nvPr/>
          </p:nvSpPr>
          <p:spPr>
            <a:xfrm>
              <a:off x="2011843" y="4570994"/>
              <a:ext cx="7200" cy="539"/>
            </a:xfrm>
            <a:custGeom>
              <a:avLst/>
              <a:gdLst>
                <a:gd name="connsiteX0" fmla="*/ 0 w 7200"/>
                <a:gd name="connsiteY0" fmla="*/ 0 h 539"/>
                <a:gd name="connsiteX1" fmla="*/ 0 w 7200"/>
                <a:gd name="connsiteY1" fmla="*/ 540 h 539"/>
                <a:gd name="connsiteX2" fmla="*/ 0 w 7200"/>
                <a:gd name="connsiteY2" fmla="*/ 540 h 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00" h="539">
                  <a:moveTo>
                    <a:pt x="0" y="0"/>
                  </a:moveTo>
                  <a:lnTo>
                    <a:pt x="0" y="540"/>
                  </a:lnTo>
                  <a:lnTo>
                    <a:pt x="0" y="540"/>
                  </a:lnTo>
                  <a:close/>
                </a:path>
              </a:pathLst>
            </a:custGeom>
            <a:solidFill>
              <a:srgbClr val="000000"/>
            </a:solidFill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noProof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6765FA2-BCBD-E803-0346-D1549B065D3A}"/>
                </a:ext>
              </a:extLst>
            </p:cNvPr>
            <p:cNvSpPr/>
            <p:nvPr/>
          </p:nvSpPr>
          <p:spPr>
            <a:xfrm>
              <a:off x="1859924" y="4571534"/>
              <a:ext cx="2476" cy="7200"/>
            </a:xfrm>
            <a:custGeom>
              <a:avLst/>
              <a:gdLst>
                <a:gd name="connsiteX0" fmla="*/ 0 w 2476"/>
                <a:gd name="connsiteY0" fmla="*/ 0 h 7200"/>
                <a:gd name="connsiteX1" fmla="*/ 2477 w 2476"/>
                <a:gd name="connsiteY1" fmla="*/ 0 h 7200"/>
                <a:gd name="connsiteX2" fmla="*/ 0 w 2476"/>
                <a:gd name="connsiteY2" fmla="*/ 0 h 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6" h="7200">
                  <a:moveTo>
                    <a:pt x="0" y="0"/>
                  </a:moveTo>
                  <a:lnTo>
                    <a:pt x="24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noProof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A6AC1FC-2290-E356-3778-BD6078325CD2}"/>
                </a:ext>
              </a:extLst>
            </p:cNvPr>
            <p:cNvSpPr/>
            <p:nvPr/>
          </p:nvSpPr>
          <p:spPr>
            <a:xfrm>
              <a:off x="2069919" y="4222903"/>
              <a:ext cx="4564" cy="7200"/>
            </a:xfrm>
            <a:custGeom>
              <a:avLst/>
              <a:gdLst>
                <a:gd name="connsiteX0" fmla="*/ 4565 w 4564"/>
                <a:gd name="connsiteY0" fmla="*/ 0 h 7200"/>
                <a:gd name="connsiteX1" fmla="*/ 0 w 4564"/>
                <a:gd name="connsiteY1" fmla="*/ 0 h 7200"/>
                <a:gd name="connsiteX2" fmla="*/ 4565 w 4564"/>
                <a:gd name="connsiteY2" fmla="*/ 0 h 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64" h="7200">
                  <a:moveTo>
                    <a:pt x="4565" y="0"/>
                  </a:moveTo>
                  <a:lnTo>
                    <a:pt x="0" y="0"/>
                  </a:lnTo>
                  <a:lnTo>
                    <a:pt x="4565" y="0"/>
                  </a:lnTo>
                  <a:close/>
                </a:path>
              </a:pathLst>
            </a:custGeom>
            <a:solidFill>
              <a:srgbClr val="000000"/>
            </a:solidFill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noProof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27777BB-14C9-A900-5A3D-962EC71171A7}"/>
                </a:ext>
              </a:extLst>
            </p:cNvPr>
            <p:cNvSpPr/>
            <p:nvPr/>
          </p:nvSpPr>
          <p:spPr>
            <a:xfrm>
              <a:off x="1741721" y="4571534"/>
              <a:ext cx="1130" cy="7200"/>
            </a:xfrm>
            <a:custGeom>
              <a:avLst/>
              <a:gdLst>
                <a:gd name="connsiteX0" fmla="*/ 1130 w 1130"/>
                <a:gd name="connsiteY0" fmla="*/ 0 h 7200"/>
                <a:gd name="connsiteX1" fmla="*/ 0 w 1130"/>
                <a:gd name="connsiteY1" fmla="*/ 0 h 7200"/>
                <a:gd name="connsiteX2" fmla="*/ 0 w 1130"/>
                <a:gd name="connsiteY2" fmla="*/ 0 h 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30" h="7200">
                  <a:moveTo>
                    <a:pt x="113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noProof="0"/>
            </a:p>
          </p:txBody>
        </p:sp>
      </p:grpSp>
      <p:pic>
        <p:nvPicPr>
          <p:cNvPr id="28" name="Graphic 27">
            <a:extLst>
              <a:ext uri="{FF2B5EF4-FFF2-40B4-BE49-F238E27FC236}">
                <a16:creationId xmlns:a16="http://schemas.microsoft.com/office/drawing/2014/main" id="{FBF29D1C-A0ED-6F4C-B9BC-1B2517D2E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49716" y="1058112"/>
            <a:ext cx="720000" cy="720000"/>
          </a:xfrm>
          <a:prstGeom prst="rect">
            <a:avLst/>
          </a:prstGeom>
        </p:spPr>
      </p:pic>
      <p:sp>
        <p:nvSpPr>
          <p:cNvPr id="4" name="TextBox 3" descr="This session is being recorded&#10;">
            <a:extLst>
              <a:ext uri="{FF2B5EF4-FFF2-40B4-BE49-F238E27FC236}">
                <a16:creationId xmlns:a16="http://schemas.microsoft.com/office/drawing/2014/main" id="{79F1608A-A07F-0DDA-D24F-92B0040045FE}"/>
              </a:ext>
            </a:extLst>
          </p:cNvPr>
          <p:cNvSpPr txBox="1"/>
          <p:nvPr/>
        </p:nvSpPr>
        <p:spPr>
          <a:xfrm>
            <a:off x="2049561" y="1285237"/>
            <a:ext cx="561702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b="1" noProof="0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This session is being recorded</a:t>
            </a:r>
            <a:endParaRPr lang="en-AU" sz="1600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3CAE5D-1E47-4B4A-776B-062C90B3764E}"/>
              </a:ext>
            </a:extLst>
          </p:cNvPr>
          <p:cNvSpPr txBox="1"/>
          <p:nvPr/>
        </p:nvSpPr>
        <p:spPr>
          <a:xfrm>
            <a:off x="2049561" y="1994991"/>
            <a:ext cx="6250075" cy="6827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AU" b="1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recording, transcript and slides will be available on the </a:t>
            </a:r>
            <a:r>
              <a:rPr lang="en-AU" b="1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Partnerships Against Pests Grant Program website</a:t>
            </a:r>
            <a:endParaRPr lang="en-AU" b="1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C739E1-E3C6-54AF-C21C-9051F7BE751D}"/>
              </a:ext>
            </a:extLst>
          </p:cNvPr>
          <p:cNvSpPr txBox="1"/>
          <p:nvPr/>
        </p:nvSpPr>
        <p:spPr>
          <a:xfrm>
            <a:off x="2049561" y="3162466"/>
            <a:ext cx="62500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b="1" noProof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Cameras, microphones and chat function are turned off</a:t>
            </a:r>
            <a:endParaRPr lang="en-AU" sz="1600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7F1706-3D02-E52D-601F-25C2845170F3}"/>
              </a:ext>
            </a:extLst>
          </p:cNvPr>
          <p:cNvSpPr txBox="1"/>
          <p:nvPr/>
        </p:nvSpPr>
        <p:spPr>
          <a:xfrm>
            <a:off x="2049561" y="4010419"/>
            <a:ext cx="6734326" cy="6827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AU" b="1" noProof="0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Questions can be asked via the Q&amp;A icon at the top of the screen</a:t>
            </a:r>
            <a:endParaRPr lang="en-AU" sz="1600" noProof="0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783E4B2-5C55-494F-ABE0-997788DAC923}"/>
              </a:ext>
            </a:extLst>
          </p:cNvPr>
          <p:cNvSpPr txBox="1"/>
          <p:nvPr/>
        </p:nvSpPr>
        <p:spPr>
          <a:xfrm>
            <a:off x="2049561" y="5049141"/>
            <a:ext cx="8470746" cy="327245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r>
              <a:rPr lang="en-AU" b="1" noProof="0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There will be time for any other questions at the end of the </a:t>
            </a:r>
          </a:p>
          <a:p>
            <a:r>
              <a:rPr lang="en-AU" b="1" noProof="0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session</a:t>
            </a:r>
          </a:p>
        </p:txBody>
      </p:sp>
      <p:grpSp>
        <p:nvGrpSpPr>
          <p:cNvPr id="2062" name="Group 2061">
            <a:extLst>
              <a:ext uri="{FF2B5EF4-FFF2-40B4-BE49-F238E27FC236}">
                <a16:creationId xmlns:a16="http://schemas.microsoft.com/office/drawing/2014/main" id="{8F26C1FE-A036-3636-5C72-B4D5E37F9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49716" y="4888248"/>
            <a:ext cx="720000" cy="720000"/>
            <a:chOff x="1049020" y="4952237"/>
            <a:chExt cx="720000" cy="720000"/>
          </a:xfrm>
        </p:grpSpPr>
        <p:sp>
          <p:nvSpPr>
            <p:cNvPr id="2049" name="Freeform: Shape 2048">
              <a:extLst>
                <a:ext uri="{FF2B5EF4-FFF2-40B4-BE49-F238E27FC236}">
                  <a16:creationId xmlns:a16="http://schemas.microsoft.com/office/drawing/2014/main" id="{5CF58217-F369-3735-12BB-8752307147AE}"/>
                </a:ext>
              </a:extLst>
            </p:cNvPr>
            <p:cNvSpPr/>
            <p:nvPr/>
          </p:nvSpPr>
          <p:spPr>
            <a:xfrm>
              <a:off x="1049020" y="4952237"/>
              <a:ext cx="720000" cy="720000"/>
            </a:xfrm>
            <a:custGeom>
              <a:avLst/>
              <a:gdLst>
                <a:gd name="connsiteX0" fmla="*/ 720000 w 720000"/>
                <a:gd name="connsiteY0" fmla="*/ 360000 h 720000"/>
                <a:gd name="connsiteX1" fmla="*/ 360000 w 720000"/>
                <a:gd name="connsiteY1" fmla="*/ 720000 h 720000"/>
                <a:gd name="connsiteX2" fmla="*/ 0 w 720000"/>
                <a:gd name="connsiteY2" fmla="*/ 360000 h 720000"/>
                <a:gd name="connsiteX3" fmla="*/ 360000 w 720000"/>
                <a:gd name="connsiteY3" fmla="*/ 0 h 720000"/>
                <a:gd name="connsiteX4" fmla="*/ 720000 w 720000"/>
                <a:gd name="connsiteY4" fmla="*/ 36000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000" h="720000">
                  <a:moveTo>
                    <a:pt x="720000" y="360000"/>
                  </a:moveTo>
                  <a:cubicBezTo>
                    <a:pt x="720000" y="558823"/>
                    <a:pt x="558823" y="720000"/>
                    <a:pt x="360000" y="720000"/>
                  </a:cubicBezTo>
                  <a:cubicBezTo>
                    <a:pt x="161178" y="720000"/>
                    <a:pt x="0" y="558823"/>
                    <a:pt x="0" y="360000"/>
                  </a:cubicBezTo>
                  <a:cubicBezTo>
                    <a:pt x="0" y="161178"/>
                    <a:pt x="161178" y="0"/>
                    <a:pt x="360000" y="0"/>
                  </a:cubicBezTo>
                  <a:cubicBezTo>
                    <a:pt x="558823" y="0"/>
                    <a:pt x="720000" y="161178"/>
                    <a:pt x="720000" y="360000"/>
                  </a:cubicBezTo>
                  <a:close/>
                </a:path>
              </a:pathLst>
            </a:custGeom>
            <a:solidFill>
              <a:srgbClr val="CCDDD9"/>
            </a:solidFill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noProof="0"/>
            </a:p>
          </p:txBody>
        </p:sp>
        <p:sp>
          <p:nvSpPr>
            <p:cNvPr id="2055" name="Freeform: Shape 2054">
              <a:extLst>
                <a:ext uri="{FF2B5EF4-FFF2-40B4-BE49-F238E27FC236}">
                  <a16:creationId xmlns:a16="http://schemas.microsoft.com/office/drawing/2014/main" id="{058B8A09-93F7-7CF7-B1E0-FF1E09884599}"/>
                </a:ext>
              </a:extLst>
            </p:cNvPr>
            <p:cNvSpPr/>
            <p:nvPr/>
          </p:nvSpPr>
          <p:spPr>
            <a:xfrm>
              <a:off x="1381824" y="5294517"/>
              <a:ext cx="101150" cy="101150"/>
            </a:xfrm>
            <a:custGeom>
              <a:avLst/>
              <a:gdLst>
                <a:gd name="connsiteX0" fmla="*/ 50575 w 101150"/>
                <a:gd name="connsiteY0" fmla="*/ 11239 h 101150"/>
                <a:gd name="connsiteX1" fmla="*/ 89911 w 101150"/>
                <a:gd name="connsiteY1" fmla="*/ 50575 h 101150"/>
                <a:gd name="connsiteX2" fmla="*/ 50575 w 101150"/>
                <a:gd name="connsiteY2" fmla="*/ 89911 h 101150"/>
                <a:gd name="connsiteX3" fmla="*/ 11239 w 101150"/>
                <a:gd name="connsiteY3" fmla="*/ 50575 h 101150"/>
                <a:gd name="connsiteX4" fmla="*/ 50575 w 101150"/>
                <a:gd name="connsiteY4" fmla="*/ 11239 h 101150"/>
                <a:gd name="connsiteX5" fmla="*/ 50575 w 101150"/>
                <a:gd name="connsiteY5" fmla="*/ 0 h 101150"/>
                <a:gd name="connsiteX6" fmla="*/ 0 w 101150"/>
                <a:gd name="connsiteY6" fmla="*/ 50575 h 101150"/>
                <a:gd name="connsiteX7" fmla="*/ 50575 w 101150"/>
                <a:gd name="connsiteY7" fmla="*/ 101150 h 101150"/>
                <a:gd name="connsiteX8" fmla="*/ 101150 w 101150"/>
                <a:gd name="connsiteY8" fmla="*/ 50575 h 101150"/>
                <a:gd name="connsiteX9" fmla="*/ 50575 w 101150"/>
                <a:gd name="connsiteY9" fmla="*/ 0 h 10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150" h="101150">
                  <a:moveTo>
                    <a:pt x="50575" y="11239"/>
                  </a:moveTo>
                  <a:cubicBezTo>
                    <a:pt x="72300" y="11239"/>
                    <a:pt x="89911" y="28850"/>
                    <a:pt x="89911" y="50575"/>
                  </a:cubicBezTo>
                  <a:cubicBezTo>
                    <a:pt x="89911" y="72300"/>
                    <a:pt x="72300" y="89911"/>
                    <a:pt x="50575" y="89911"/>
                  </a:cubicBezTo>
                  <a:cubicBezTo>
                    <a:pt x="28850" y="89911"/>
                    <a:pt x="11239" y="72300"/>
                    <a:pt x="11239" y="50575"/>
                  </a:cubicBezTo>
                  <a:cubicBezTo>
                    <a:pt x="11270" y="28863"/>
                    <a:pt x="28863" y="11270"/>
                    <a:pt x="50575" y="11239"/>
                  </a:cubicBezTo>
                  <a:moveTo>
                    <a:pt x="50575" y="0"/>
                  </a:moveTo>
                  <a:cubicBezTo>
                    <a:pt x="22643" y="0"/>
                    <a:pt x="0" y="22643"/>
                    <a:pt x="0" y="50575"/>
                  </a:cubicBezTo>
                  <a:cubicBezTo>
                    <a:pt x="0" y="78507"/>
                    <a:pt x="22643" y="101150"/>
                    <a:pt x="50575" y="101150"/>
                  </a:cubicBezTo>
                  <a:cubicBezTo>
                    <a:pt x="78507" y="101150"/>
                    <a:pt x="101150" y="78507"/>
                    <a:pt x="101150" y="50575"/>
                  </a:cubicBezTo>
                  <a:cubicBezTo>
                    <a:pt x="101150" y="22643"/>
                    <a:pt x="78507" y="0"/>
                    <a:pt x="50575" y="0"/>
                  </a:cubicBezTo>
                  <a:close/>
                </a:path>
              </a:pathLst>
            </a:custGeom>
            <a:solidFill>
              <a:srgbClr val="000000"/>
            </a:solidFill>
            <a:ln w="5556" cap="flat">
              <a:solidFill>
                <a:schemeClr val="accent1">
                  <a:shade val="1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AU" noProof="0"/>
            </a:p>
          </p:txBody>
        </p:sp>
        <p:sp>
          <p:nvSpPr>
            <p:cNvPr id="2056" name="Freeform: Shape 2055">
              <a:extLst>
                <a:ext uri="{FF2B5EF4-FFF2-40B4-BE49-F238E27FC236}">
                  <a16:creationId xmlns:a16="http://schemas.microsoft.com/office/drawing/2014/main" id="{79149A9B-B572-E3C8-3E63-433126FE0C6A}"/>
                </a:ext>
              </a:extLst>
            </p:cNvPr>
            <p:cNvSpPr/>
            <p:nvPr/>
          </p:nvSpPr>
          <p:spPr>
            <a:xfrm>
              <a:off x="1331148" y="5409086"/>
              <a:ext cx="202519" cy="101290"/>
            </a:xfrm>
            <a:custGeom>
              <a:avLst/>
              <a:gdLst>
                <a:gd name="connsiteX0" fmla="*/ 202519 w 202519"/>
                <a:gd name="connsiteY0" fmla="*/ 101274 h 101290"/>
                <a:gd name="connsiteX1" fmla="*/ 191280 w 202519"/>
                <a:gd name="connsiteY1" fmla="*/ 101274 h 101290"/>
                <a:gd name="connsiteX2" fmla="*/ 191280 w 202519"/>
                <a:gd name="connsiteY2" fmla="*/ 53441 h 101290"/>
                <a:gd name="connsiteX3" fmla="*/ 184082 w 202519"/>
                <a:gd name="connsiteY3" fmla="*/ 38887 h 101290"/>
                <a:gd name="connsiteX4" fmla="*/ 139312 w 202519"/>
                <a:gd name="connsiteY4" fmla="*/ 17460 h 101290"/>
                <a:gd name="connsiteX5" fmla="*/ 101099 w 202519"/>
                <a:gd name="connsiteY5" fmla="*/ 11222 h 101290"/>
                <a:gd name="connsiteX6" fmla="*/ 63702 w 202519"/>
                <a:gd name="connsiteY6" fmla="*/ 17319 h 101290"/>
                <a:gd name="connsiteX7" fmla="*/ 18466 w 202519"/>
                <a:gd name="connsiteY7" fmla="*/ 38870 h 101290"/>
                <a:gd name="connsiteX8" fmla="*/ 11239 w 202519"/>
                <a:gd name="connsiteY8" fmla="*/ 53480 h 101290"/>
                <a:gd name="connsiteX9" fmla="*/ 11239 w 202519"/>
                <a:gd name="connsiteY9" fmla="*/ 101291 h 101290"/>
                <a:gd name="connsiteX10" fmla="*/ 0 w 202519"/>
                <a:gd name="connsiteY10" fmla="*/ 101291 h 101290"/>
                <a:gd name="connsiteX11" fmla="*/ 0 w 202519"/>
                <a:gd name="connsiteY11" fmla="*/ 53441 h 101290"/>
                <a:gd name="connsiteX12" fmla="*/ 11801 w 202519"/>
                <a:gd name="connsiteY12" fmla="*/ 29839 h 101290"/>
                <a:gd name="connsiteX13" fmla="*/ 60471 w 202519"/>
                <a:gd name="connsiteY13" fmla="*/ 6575 h 101290"/>
                <a:gd name="connsiteX14" fmla="*/ 101212 w 202519"/>
                <a:gd name="connsiteY14" fmla="*/ 0 h 101290"/>
                <a:gd name="connsiteX15" fmla="*/ 142172 w 202519"/>
                <a:gd name="connsiteY15" fmla="*/ 6614 h 101290"/>
                <a:gd name="connsiteX16" fmla="*/ 190780 w 202519"/>
                <a:gd name="connsiteY16" fmla="*/ 29895 h 101290"/>
                <a:gd name="connsiteX17" fmla="*/ 202497 w 202519"/>
                <a:gd name="connsiteY17" fmla="*/ 53598 h 10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2519" h="101290">
                  <a:moveTo>
                    <a:pt x="202519" y="101274"/>
                  </a:moveTo>
                  <a:lnTo>
                    <a:pt x="191280" y="101274"/>
                  </a:lnTo>
                  <a:lnTo>
                    <a:pt x="191280" y="53441"/>
                  </a:lnTo>
                  <a:cubicBezTo>
                    <a:pt x="191470" y="47690"/>
                    <a:pt x="188767" y="42226"/>
                    <a:pt x="184082" y="38887"/>
                  </a:cubicBezTo>
                  <a:cubicBezTo>
                    <a:pt x="170899" y="28566"/>
                    <a:pt x="155619" y="21253"/>
                    <a:pt x="139312" y="17460"/>
                  </a:cubicBezTo>
                  <a:cubicBezTo>
                    <a:pt x="126903" y="13715"/>
                    <a:pt x="114055" y="11618"/>
                    <a:pt x="101099" y="11222"/>
                  </a:cubicBezTo>
                  <a:cubicBezTo>
                    <a:pt x="88391" y="11278"/>
                    <a:pt x="75770" y="13336"/>
                    <a:pt x="63702" y="17319"/>
                  </a:cubicBezTo>
                  <a:cubicBezTo>
                    <a:pt x="47456" y="21740"/>
                    <a:pt x="32135" y="29039"/>
                    <a:pt x="18466" y="38870"/>
                  </a:cubicBezTo>
                  <a:cubicBezTo>
                    <a:pt x="13931" y="42363"/>
                    <a:pt x="11264" y="47756"/>
                    <a:pt x="11239" y="53480"/>
                  </a:cubicBezTo>
                  <a:lnTo>
                    <a:pt x="11239" y="101291"/>
                  </a:lnTo>
                  <a:lnTo>
                    <a:pt x="0" y="101291"/>
                  </a:lnTo>
                  <a:lnTo>
                    <a:pt x="0" y="53441"/>
                  </a:lnTo>
                  <a:cubicBezTo>
                    <a:pt x="66" y="44171"/>
                    <a:pt x="4424" y="35454"/>
                    <a:pt x="11801" y="29839"/>
                  </a:cubicBezTo>
                  <a:cubicBezTo>
                    <a:pt x="26503" y="19237"/>
                    <a:pt x="42987" y="11358"/>
                    <a:pt x="60471" y="6575"/>
                  </a:cubicBezTo>
                  <a:cubicBezTo>
                    <a:pt x="73621" y="2254"/>
                    <a:pt x="87370" y="35"/>
                    <a:pt x="101212" y="0"/>
                  </a:cubicBezTo>
                  <a:cubicBezTo>
                    <a:pt x="115096" y="397"/>
                    <a:pt x="128868" y="2621"/>
                    <a:pt x="142172" y="6614"/>
                  </a:cubicBezTo>
                  <a:cubicBezTo>
                    <a:pt x="159873" y="10753"/>
                    <a:pt x="176460" y="18698"/>
                    <a:pt x="190780" y="29895"/>
                  </a:cubicBezTo>
                  <a:cubicBezTo>
                    <a:pt x="198377" y="35363"/>
                    <a:pt x="202766" y="44242"/>
                    <a:pt x="202497" y="53598"/>
                  </a:cubicBezTo>
                  <a:close/>
                </a:path>
              </a:pathLst>
            </a:custGeom>
            <a:solidFill>
              <a:srgbClr val="000000"/>
            </a:solidFill>
            <a:ln w="5556" cap="flat">
              <a:solidFill>
                <a:schemeClr val="accent1">
                  <a:shade val="1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AU" noProof="0"/>
            </a:p>
          </p:txBody>
        </p:sp>
        <p:sp>
          <p:nvSpPr>
            <p:cNvPr id="2057" name="Freeform: Shape 2056">
              <a:extLst>
                <a:ext uri="{FF2B5EF4-FFF2-40B4-BE49-F238E27FC236}">
                  <a16:creationId xmlns:a16="http://schemas.microsoft.com/office/drawing/2014/main" id="{65029590-E7DE-A9FD-B71A-0FC6991BB0E7}"/>
                </a:ext>
              </a:extLst>
            </p:cNvPr>
            <p:cNvSpPr/>
            <p:nvPr/>
          </p:nvSpPr>
          <p:spPr>
            <a:xfrm>
              <a:off x="1244248" y="5215704"/>
              <a:ext cx="101150" cy="101150"/>
            </a:xfrm>
            <a:custGeom>
              <a:avLst/>
              <a:gdLst>
                <a:gd name="connsiteX0" fmla="*/ 50575 w 101150"/>
                <a:gd name="connsiteY0" fmla="*/ 11239 h 101150"/>
                <a:gd name="connsiteX1" fmla="*/ 89911 w 101150"/>
                <a:gd name="connsiteY1" fmla="*/ 50575 h 101150"/>
                <a:gd name="connsiteX2" fmla="*/ 50575 w 101150"/>
                <a:gd name="connsiteY2" fmla="*/ 89911 h 101150"/>
                <a:gd name="connsiteX3" fmla="*/ 11239 w 101150"/>
                <a:gd name="connsiteY3" fmla="*/ 50575 h 101150"/>
                <a:gd name="connsiteX4" fmla="*/ 50575 w 101150"/>
                <a:gd name="connsiteY4" fmla="*/ 11239 h 101150"/>
                <a:gd name="connsiteX5" fmla="*/ 50575 w 101150"/>
                <a:gd name="connsiteY5" fmla="*/ 0 h 101150"/>
                <a:gd name="connsiteX6" fmla="*/ 0 w 101150"/>
                <a:gd name="connsiteY6" fmla="*/ 50575 h 101150"/>
                <a:gd name="connsiteX7" fmla="*/ 50575 w 101150"/>
                <a:gd name="connsiteY7" fmla="*/ 101150 h 101150"/>
                <a:gd name="connsiteX8" fmla="*/ 101150 w 101150"/>
                <a:gd name="connsiteY8" fmla="*/ 50575 h 101150"/>
                <a:gd name="connsiteX9" fmla="*/ 50575 w 101150"/>
                <a:gd name="connsiteY9" fmla="*/ 0 h 10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150" h="101150">
                  <a:moveTo>
                    <a:pt x="50575" y="11239"/>
                  </a:moveTo>
                  <a:cubicBezTo>
                    <a:pt x="72300" y="11239"/>
                    <a:pt x="89911" y="28850"/>
                    <a:pt x="89911" y="50575"/>
                  </a:cubicBezTo>
                  <a:cubicBezTo>
                    <a:pt x="89911" y="72300"/>
                    <a:pt x="72300" y="89911"/>
                    <a:pt x="50575" y="89911"/>
                  </a:cubicBezTo>
                  <a:cubicBezTo>
                    <a:pt x="28850" y="89911"/>
                    <a:pt x="11239" y="72300"/>
                    <a:pt x="11239" y="50575"/>
                  </a:cubicBezTo>
                  <a:cubicBezTo>
                    <a:pt x="11270" y="28863"/>
                    <a:pt x="28863" y="11270"/>
                    <a:pt x="50575" y="11239"/>
                  </a:cubicBezTo>
                  <a:moveTo>
                    <a:pt x="50575" y="0"/>
                  </a:moveTo>
                  <a:cubicBezTo>
                    <a:pt x="22643" y="0"/>
                    <a:pt x="0" y="22643"/>
                    <a:pt x="0" y="50575"/>
                  </a:cubicBezTo>
                  <a:cubicBezTo>
                    <a:pt x="0" y="78507"/>
                    <a:pt x="22643" y="101150"/>
                    <a:pt x="50575" y="101150"/>
                  </a:cubicBezTo>
                  <a:cubicBezTo>
                    <a:pt x="78507" y="101150"/>
                    <a:pt x="101150" y="78507"/>
                    <a:pt x="101150" y="50575"/>
                  </a:cubicBezTo>
                  <a:cubicBezTo>
                    <a:pt x="101150" y="22643"/>
                    <a:pt x="78507" y="0"/>
                    <a:pt x="50575" y="0"/>
                  </a:cubicBezTo>
                  <a:close/>
                </a:path>
              </a:pathLst>
            </a:custGeom>
            <a:solidFill>
              <a:srgbClr val="000000"/>
            </a:solidFill>
            <a:ln w="5556" cap="flat">
              <a:solidFill>
                <a:schemeClr val="accent1">
                  <a:shade val="1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AU" noProof="0"/>
            </a:p>
          </p:txBody>
        </p:sp>
        <p:sp>
          <p:nvSpPr>
            <p:cNvPr id="2058" name="Freeform: Shape 2057">
              <a:extLst>
                <a:ext uri="{FF2B5EF4-FFF2-40B4-BE49-F238E27FC236}">
                  <a16:creationId xmlns:a16="http://schemas.microsoft.com/office/drawing/2014/main" id="{8FA9ECB2-58A4-8F60-014F-8DDBC7A00A63}"/>
                </a:ext>
              </a:extLst>
            </p:cNvPr>
            <p:cNvSpPr/>
            <p:nvPr/>
          </p:nvSpPr>
          <p:spPr>
            <a:xfrm>
              <a:off x="1193533" y="5330262"/>
              <a:ext cx="181109" cy="101301"/>
            </a:xfrm>
            <a:custGeom>
              <a:avLst/>
              <a:gdLst>
                <a:gd name="connsiteX0" fmla="*/ 177350 w 181109"/>
                <a:gd name="connsiteY0" fmla="*/ 20758 h 101301"/>
                <a:gd name="connsiteX1" fmla="*/ 142234 w 181109"/>
                <a:gd name="connsiteY1" fmla="*/ 6620 h 101301"/>
                <a:gd name="connsiteX2" fmla="*/ 101274 w 181109"/>
                <a:gd name="connsiteY2" fmla="*/ 0 h 101301"/>
                <a:gd name="connsiteX3" fmla="*/ 60488 w 181109"/>
                <a:gd name="connsiteY3" fmla="*/ 6580 h 101301"/>
                <a:gd name="connsiteX4" fmla="*/ 11801 w 181109"/>
                <a:gd name="connsiteY4" fmla="*/ 29839 h 101301"/>
                <a:gd name="connsiteX5" fmla="*/ 0 w 181109"/>
                <a:gd name="connsiteY5" fmla="*/ 53441 h 101301"/>
                <a:gd name="connsiteX6" fmla="*/ 0 w 181109"/>
                <a:gd name="connsiteY6" fmla="*/ 101302 h 101301"/>
                <a:gd name="connsiteX7" fmla="*/ 11239 w 181109"/>
                <a:gd name="connsiteY7" fmla="*/ 101302 h 101301"/>
                <a:gd name="connsiteX8" fmla="*/ 11239 w 181109"/>
                <a:gd name="connsiteY8" fmla="*/ 53480 h 101301"/>
                <a:gd name="connsiteX9" fmla="*/ 18466 w 181109"/>
                <a:gd name="connsiteY9" fmla="*/ 38870 h 101301"/>
                <a:gd name="connsiteX10" fmla="*/ 63702 w 181109"/>
                <a:gd name="connsiteY10" fmla="*/ 17325 h 101301"/>
                <a:gd name="connsiteX11" fmla="*/ 101150 w 181109"/>
                <a:gd name="connsiteY11" fmla="*/ 11233 h 101301"/>
                <a:gd name="connsiteX12" fmla="*/ 139362 w 181109"/>
                <a:gd name="connsiteY12" fmla="*/ 17476 h 101301"/>
                <a:gd name="connsiteX13" fmla="*/ 181109 w 181109"/>
                <a:gd name="connsiteY13" fmla="*/ 36678 h 101301"/>
                <a:gd name="connsiteX14" fmla="*/ 177350 w 181109"/>
                <a:gd name="connsiteY14" fmla="*/ 20758 h 101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1109" h="101301">
                  <a:moveTo>
                    <a:pt x="177350" y="20758"/>
                  </a:moveTo>
                  <a:cubicBezTo>
                    <a:pt x="166437" y="14276"/>
                    <a:pt x="154594" y="9507"/>
                    <a:pt x="142234" y="6620"/>
                  </a:cubicBezTo>
                  <a:cubicBezTo>
                    <a:pt x="128932" y="2620"/>
                    <a:pt x="115159" y="394"/>
                    <a:pt x="101274" y="0"/>
                  </a:cubicBezTo>
                  <a:cubicBezTo>
                    <a:pt x="87417" y="31"/>
                    <a:pt x="73652" y="2252"/>
                    <a:pt x="60488" y="6580"/>
                  </a:cubicBezTo>
                  <a:cubicBezTo>
                    <a:pt x="42997" y="11356"/>
                    <a:pt x="26506" y="19234"/>
                    <a:pt x="11801" y="29839"/>
                  </a:cubicBezTo>
                  <a:cubicBezTo>
                    <a:pt x="4424" y="35454"/>
                    <a:pt x="66" y="44171"/>
                    <a:pt x="0" y="53441"/>
                  </a:cubicBezTo>
                  <a:lnTo>
                    <a:pt x="0" y="101302"/>
                  </a:lnTo>
                  <a:lnTo>
                    <a:pt x="11239" y="101302"/>
                  </a:lnTo>
                  <a:lnTo>
                    <a:pt x="11239" y="53480"/>
                  </a:lnTo>
                  <a:cubicBezTo>
                    <a:pt x="11264" y="47756"/>
                    <a:pt x="13931" y="42363"/>
                    <a:pt x="18466" y="38870"/>
                  </a:cubicBezTo>
                  <a:cubicBezTo>
                    <a:pt x="32135" y="29041"/>
                    <a:pt x="47456" y="21744"/>
                    <a:pt x="63702" y="17325"/>
                  </a:cubicBezTo>
                  <a:cubicBezTo>
                    <a:pt x="75787" y="13337"/>
                    <a:pt x="88425" y="11282"/>
                    <a:pt x="101150" y="11233"/>
                  </a:cubicBezTo>
                  <a:cubicBezTo>
                    <a:pt x="114106" y="11629"/>
                    <a:pt x="126954" y="13729"/>
                    <a:pt x="139362" y="17476"/>
                  </a:cubicBezTo>
                  <a:cubicBezTo>
                    <a:pt x="154429" y="20999"/>
                    <a:pt x="168629" y="27531"/>
                    <a:pt x="181109" y="36678"/>
                  </a:cubicBezTo>
                  <a:cubicBezTo>
                    <a:pt x="179151" y="31563"/>
                    <a:pt x="177886" y="26209"/>
                    <a:pt x="177350" y="20758"/>
                  </a:cubicBezTo>
                  <a:close/>
                </a:path>
              </a:pathLst>
            </a:custGeom>
            <a:solidFill>
              <a:srgbClr val="000000"/>
            </a:solidFill>
            <a:ln w="5556" cap="flat">
              <a:solidFill>
                <a:schemeClr val="accent1">
                  <a:shade val="1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AU" noProof="0"/>
            </a:p>
          </p:txBody>
        </p:sp>
        <p:sp>
          <p:nvSpPr>
            <p:cNvPr id="2059" name="Freeform: Shape 2058">
              <a:extLst>
                <a:ext uri="{FF2B5EF4-FFF2-40B4-BE49-F238E27FC236}">
                  <a16:creationId xmlns:a16="http://schemas.microsoft.com/office/drawing/2014/main" id="{317E1801-B06A-2714-EAF3-AC85F739869E}"/>
                </a:ext>
              </a:extLst>
            </p:cNvPr>
            <p:cNvSpPr/>
            <p:nvPr/>
          </p:nvSpPr>
          <p:spPr>
            <a:xfrm>
              <a:off x="1359344" y="5060680"/>
              <a:ext cx="235693" cy="216073"/>
            </a:xfrm>
            <a:custGeom>
              <a:avLst/>
              <a:gdLst>
                <a:gd name="connsiteX0" fmla="*/ 223859 w 235693"/>
                <a:gd name="connsiteY0" fmla="*/ 11239 h 216073"/>
                <a:gd name="connsiteX1" fmla="*/ 224454 w 235693"/>
                <a:gd name="connsiteY1" fmla="*/ 11863 h 216073"/>
                <a:gd name="connsiteX2" fmla="*/ 224454 w 235693"/>
                <a:gd name="connsiteY2" fmla="*/ 156783 h 216073"/>
                <a:gd name="connsiteX3" fmla="*/ 223948 w 235693"/>
                <a:gd name="connsiteY3" fmla="*/ 157401 h 216073"/>
                <a:gd name="connsiteX4" fmla="*/ 87284 w 235693"/>
                <a:gd name="connsiteY4" fmla="*/ 157401 h 216073"/>
                <a:gd name="connsiteX5" fmla="*/ 83979 w 235693"/>
                <a:gd name="connsiteY5" fmla="*/ 160772 h 216073"/>
                <a:gd name="connsiteX6" fmla="*/ 56646 w 235693"/>
                <a:gd name="connsiteY6" fmla="*/ 188589 h 216073"/>
                <a:gd name="connsiteX7" fmla="*/ 56646 w 235693"/>
                <a:gd name="connsiteY7" fmla="*/ 157390 h 216073"/>
                <a:gd name="connsiteX8" fmla="*/ 11764 w 235693"/>
                <a:gd name="connsiteY8" fmla="*/ 157390 h 216073"/>
                <a:gd name="connsiteX9" fmla="*/ 11202 w 235693"/>
                <a:gd name="connsiteY9" fmla="*/ 156603 h 216073"/>
                <a:gd name="connsiteX10" fmla="*/ 11202 w 235693"/>
                <a:gd name="connsiteY10" fmla="*/ 11801 h 216073"/>
                <a:gd name="connsiteX11" fmla="*/ 11651 w 235693"/>
                <a:gd name="connsiteY11" fmla="*/ 11239 h 216073"/>
                <a:gd name="connsiteX12" fmla="*/ 223859 w 235693"/>
                <a:gd name="connsiteY12" fmla="*/ 11239 h 216073"/>
                <a:gd name="connsiteX13" fmla="*/ 223948 w 235693"/>
                <a:gd name="connsiteY13" fmla="*/ 0 h 216073"/>
                <a:gd name="connsiteX14" fmla="*/ 11691 w 235693"/>
                <a:gd name="connsiteY14" fmla="*/ 0 h 216073"/>
                <a:gd name="connsiteX15" fmla="*/ 2 w 235693"/>
                <a:gd name="connsiteY15" fmla="*/ 11863 h 216073"/>
                <a:gd name="connsiteX16" fmla="*/ 2 w 235693"/>
                <a:gd name="connsiteY16" fmla="*/ 156603 h 216073"/>
                <a:gd name="connsiteX17" fmla="*/ 11573 w 235693"/>
                <a:gd name="connsiteY17" fmla="*/ 168628 h 216073"/>
                <a:gd name="connsiteX18" fmla="*/ 45407 w 235693"/>
                <a:gd name="connsiteY18" fmla="*/ 168628 h 216073"/>
                <a:gd name="connsiteX19" fmla="*/ 45407 w 235693"/>
                <a:gd name="connsiteY19" fmla="*/ 216073 h 216073"/>
                <a:gd name="connsiteX20" fmla="*/ 91998 w 235693"/>
                <a:gd name="connsiteY20" fmla="*/ 168628 h 216073"/>
                <a:gd name="connsiteX21" fmla="*/ 223948 w 235693"/>
                <a:gd name="connsiteY21" fmla="*/ 168628 h 216073"/>
                <a:gd name="connsiteX22" fmla="*/ 235693 w 235693"/>
                <a:gd name="connsiteY22" fmla="*/ 156771 h 216073"/>
                <a:gd name="connsiteX23" fmla="*/ 235693 w 235693"/>
                <a:gd name="connsiteY23" fmla="*/ 11863 h 216073"/>
                <a:gd name="connsiteX24" fmla="*/ 223948 w 235693"/>
                <a:gd name="connsiteY24" fmla="*/ 0 h 216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5693" h="216073">
                  <a:moveTo>
                    <a:pt x="223859" y="11239"/>
                  </a:moveTo>
                  <a:cubicBezTo>
                    <a:pt x="224193" y="11251"/>
                    <a:pt x="224458" y="11528"/>
                    <a:pt x="224454" y="11863"/>
                  </a:cubicBezTo>
                  <a:lnTo>
                    <a:pt x="224454" y="156783"/>
                  </a:lnTo>
                  <a:cubicBezTo>
                    <a:pt x="224462" y="157085"/>
                    <a:pt x="224247" y="157348"/>
                    <a:pt x="223948" y="157401"/>
                  </a:cubicBezTo>
                  <a:lnTo>
                    <a:pt x="87284" y="157401"/>
                  </a:lnTo>
                  <a:lnTo>
                    <a:pt x="83979" y="160772"/>
                  </a:lnTo>
                  <a:lnTo>
                    <a:pt x="56646" y="188589"/>
                  </a:lnTo>
                  <a:lnTo>
                    <a:pt x="56646" y="157390"/>
                  </a:lnTo>
                  <a:lnTo>
                    <a:pt x="11764" y="157390"/>
                  </a:lnTo>
                  <a:cubicBezTo>
                    <a:pt x="11500" y="157390"/>
                    <a:pt x="11202" y="157080"/>
                    <a:pt x="11202" y="156603"/>
                  </a:cubicBezTo>
                  <a:lnTo>
                    <a:pt x="11202" y="11801"/>
                  </a:lnTo>
                  <a:cubicBezTo>
                    <a:pt x="11196" y="11529"/>
                    <a:pt x="11386" y="11293"/>
                    <a:pt x="11651" y="11239"/>
                  </a:cubicBezTo>
                  <a:lnTo>
                    <a:pt x="223859" y="11239"/>
                  </a:lnTo>
                  <a:moveTo>
                    <a:pt x="223948" y="0"/>
                  </a:moveTo>
                  <a:lnTo>
                    <a:pt x="11691" y="0"/>
                  </a:lnTo>
                  <a:cubicBezTo>
                    <a:pt x="5193" y="62"/>
                    <a:pt x="-32" y="5365"/>
                    <a:pt x="2" y="11863"/>
                  </a:cubicBezTo>
                  <a:lnTo>
                    <a:pt x="2" y="156603"/>
                  </a:lnTo>
                  <a:cubicBezTo>
                    <a:pt x="-123" y="163119"/>
                    <a:pt x="5057" y="168503"/>
                    <a:pt x="11573" y="168628"/>
                  </a:cubicBezTo>
                  <a:lnTo>
                    <a:pt x="45407" y="168628"/>
                  </a:lnTo>
                  <a:lnTo>
                    <a:pt x="45407" y="216073"/>
                  </a:lnTo>
                  <a:lnTo>
                    <a:pt x="91998" y="168628"/>
                  </a:lnTo>
                  <a:lnTo>
                    <a:pt x="223948" y="168628"/>
                  </a:lnTo>
                  <a:cubicBezTo>
                    <a:pt x="230453" y="168567"/>
                    <a:pt x="235694" y="163276"/>
                    <a:pt x="235693" y="156771"/>
                  </a:cubicBezTo>
                  <a:lnTo>
                    <a:pt x="235693" y="11863"/>
                  </a:lnTo>
                  <a:cubicBezTo>
                    <a:pt x="235694" y="5357"/>
                    <a:pt x="230454" y="65"/>
                    <a:pt x="223948" y="0"/>
                  </a:cubicBezTo>
                  <a:close/>
                </a:path>
              </a:pathLst>
            </a:custGeom>
            <a:solidFill>
              <a:srgbClr val="000000"/>
            </a:solidFill>
            <a:ln w="5556" cap="flat">
              <a:solidFill>
                <a:schemeClr val="accent1">
                  <a:shade val="1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AU" noProof="0"/>
            </a:p>
          </p:txBody>
        </p:sp>
        <p:sp>
          <p:nvSpPr>
            <p:cNvPr id="2060" name="Freeform: Shape 2059">
              <a:extLst>
                <a:ext uri="{FF2B5EF4-FFF2-40B4-BE49-F238E27FC236}">
                  <a16:creationId xmlns:a16="http://schemas.microsoft.com/office/drawing/2014/main" id="{83B4D756-9C0E-479A-149F-808ABE668557}"/>
                </a:ext>
              </a:extLst>
            </p:cNvPr>
            <p:cNvSpPr/>
            <p:nvPr/>
          </p:nvSpPr>
          <p:spPr>
            <a:xfrm>
              <a:off x="1440959" y="5088064"/>
              <a:ext cx="70435" cy="84611"/>
            </a:xfrm>
            <a:custGeom>
              <a:avLst/>
              <a:gdLst>
                <a:gd name="connsiteX0" fmla="*/ 35665 w 70435"/>
                <a:gd name="connsiteY0" fmla="*/ 56 h 84611"/>
                <a:gd name="connsiteX1" fmla="*/ 35103 w 70435"/>
                <a:gd name="connsiteY1" fmla="*/ 56 h 84611"/>
                <a:gd name="connsiteX2" fmla="*/ 31169 w 70435"/>
                <a:gd name="connsiteY2" fmla="*/ 56 h 84611"/>
                <a:gd name="connsiteX3" fmla="*/ 9 w 70435"/>
                <a:gd name="connsiteY3" fmla="*/ 33930 h 84611"/>
                <a:gd name="connsiteX4" fmla="*/ 9 w 70435"/>
                <a:gd name="connsiteY4" fmla="*/ 34615 h 84611"/>
                <a:gd name="connsiteX5" fmla="*/ 11304 w 70435"/>
                <a:gd name="connsiteY5" fmla="*/ 34615 h 84611"/>
                <a:gd name="connsiteX6" fmla="*/ 11304 w 70435"/>
                <a:gd name="connsiteY6" fmla="*/ 33902 h 84611"/>
                <a:gd name="connsiteX7" fmla="*/ 11394 w 70435"/>
                <a:gd name="connsiteY7" fmla="*/ 31356 h 84611"/>
                <a:gd name="connsiteX8" fmla="*/ 33310 w 70435"/>
                <a:gd name="connsiteY8" fmla="*/ 11356 h 84611"/>
                <a:gd name="connsiteX9" fmla="*/ 35142 w 70435"/>
                <a:gd name="connsiteY9" fmla="*/ 11441 h 84611"/>
                <a:gd name="connsiteX10" fmla="*/ 36036 w 70435"/>
                <a:gd name="connsiteY10" fmla="*/ 11441 h 84611"/>
                <a:gd name="connsiteX11" fmla="*/ 59075 w 70435"/>
                <a:gd name="connsiteY11" fmla="*/ 35250 h 84611"/>
                <a:gd name="connsiteX12" fmla="*/ 35215 w 70435"/>
                <a:gd name="connsiteY12" fmla="*/ 56975 h 84611"/>
                <a:gd name="connsiteX13" fmla="*/ 29596 w 70435"/>
                <a:gd name="connsiteY13" fmla="*/ 56975 h 84611"/>
                <a:gd name="connsiteX14" fmla="*/ 29596 w 70435"/>
                <a:gd name="connsiteY14" fmla="*/ 84611 h 84611"/>
                <a:gd name="connsiteX15" fmla="*/ 40925 w 70435"/>
                <a:gd name="connsiteY15" fmla="*/ 84611 h 84611"/>
                <a:gd name="connsiteX16" fmla="*/ 40925 w 70435"/>
                <a:gd name="connsiteY16" fmla="*/ 67944 h 84611"/>
                <a:gd name="connsiteX17" fmla="*/ 42655 w 70435"/>
                <a:gd name="connsiteY17" fmla="*/ 67731 h 84611"/>
                <a:gd name="connsiteX18" fmla="*/ 70415 w 70435"/>
                <a:gd name="connsiteY18" fmla="*/ 35205 h 84611"/>
                <a:gd name="connsiteX19" fmla="*/ 70415 w 70435"/>
                <a:gd name="connsiteY19" fmla="*/ 34430 h 84611"/>
                <a:gd name="connsiteX20" fmla="*/ 35665 w 70435"/>
                <a:gd name="connsiteY20" fmla="*/ 56 h 84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0435" h="84611">
                  <a:moveTo>
                    <a:pt x="35665" y="56"/>
                  </a:moveTo>
                  <a:lnTo>
                    <a:pt x="35103" y="56"/>
                  </a:lnTo>
                  <a:cubicBezTo>
                    <a:pt x="33793" y="-19"/>
                    <a:pt x="32479" y="-19"/>
                    <a:pt x="31169" y="56"/>
                  </a:cubicBezTo>
                  <a:cubicBezTo>
                    <a:pt x="13361" y="1124"/>
                    <a:pt x="-410" y="16094"/>
                    <a:pt x="9" y="33930"/>
                  </a:cubicBezTo>
                  <a:lnTo>
                    <a:pt x="9" y="34615"/>
                  </a:lnTo>
                  <a:lnTo>
                    <a:pt x="11304" y="34615"/>
                  </a:lnTo>
                  <a:lnTo>
                    <a:pt x="11304" y="33902"/>
                  </a:lnTo>
                  <a:cubicBezTo>
                    <a:pt x="11286" y="33052"/>
                    <a:pt x="11316" y="32202"/>
                    <a:pt x="11394" y="31356"/>
                  </a:cubicBezTo>
                  <a:cubicBezTo>
                    <a:pt x="12391" y="20006"/>
                    <a:pt x="21917" y="11313"/>
                    <a:pt x="33310" y="11356"/>
                  </a:cubicBezTo>
                  <a:cubicBezTo>
                    <a:pt x="33922" y="11351"/>
                    <a:pt x="34534" y="11379"/>
                    <a:pt x="35142" y="11441"/>
                  </a:cubicBezTo>
                  <a:lnTo>
                    <a:pt x="36036" y="11441"/>
                  </a:lnTo>
                  <a:cubicBezTo>
                    <a:pt x="48968" y="11665"/>
                    <a:pt x="59275" y="22318"/>
                    <a:pt x="59075" y="35250"/>
                  </a:cubicBezTo>
                  <a:cubicBezTo>
                    <a:pt x="59075" y="48242"/>
                    <a:pt x="49483" y="56975"/>
                    <a:pt x="35215" y="56975"/>
                  </a:cubicBezTo>
                  <a:lnTo>
                    <a:pt x="29596" y="56975"/>
                  </a:lnTo>
                  <a:lnTo>
                    <a:pt x="29596" y="84611"/>
                  </a:lnTo>
                  <a:lnTo>
                    <a:pt x="40925" y="84611"/>
                  </a:lnTo>
                  <a:lnTo>
                    <a:pt x="40925" y="67944"/>
                  </a:lnTo>
                  <a:lnTo>
                    <a:pt x="42655" y="67731"/>
                  </a:lnTo>
                  <a:cubicBezTo>
                    <a:pt x="58941" y="65725"/>
                    <a:pt x="70993" y="51604"/>
                    <a:pt x="70415" y="35205"/>
                  </a:cubicBezTo>
                  <a:lnTo>
                    <a:pt x="70415" y="34430"/>
                  </a:lnTo>
                  <a:cubicBezTo>
                    <a:pt x="70146" y="15411"/>
                    <a:pt x="54685" y="118"/>
                    <a:pt x="35665" y="56"/>
                  </a:cubicBezTo>
                  <a:close/>
                </a:path>
              </a:pathLst>
            </a:custGeom>
            <a:solidFill>
              <a:srgbClr val="000000"/>
            </a:solidFill>
            <a:ln w="5556" cap="flat">
              <a:solidFill>
                <a:schemeClr val="accent1">
                  <a:shade val="1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AU" noProof="0"/>
            </a:p>
          </p:txBody>
        </p:sp>
        <p:sp>
          <p:nvSpPr>
            <p:cNvPr id="2061" name="Freeform: Shape 2060">
              <a:extLst>
                <a:ext uri="{FF2B5EF4-FFF2-40B4-BE49-F238E27FC236}">
                  <a16:creationId xmlns:a16="http://schemas.microsoft.com/office/drawing/2014/main" id="{85DC2C58-721E-516C-1611-89BCB8E60F74}"/>
                </a:ext>
              </a:extLst>
            </p:cNvPr>
            <p:cNvSpPr/>
            <p:nvPr/>
          </p:nvSpPr>
          <p:spPr>
            <a:xfrm>
              <a:off x="1466959" y="5182712"/>
              <a:ext cx="18455" cy="18454"/>
            </a:xfrm>
            <a:custGeom>
              <a:avLst/>
              <a:gdLst>
                <a:gd name="connsiteX0" fmla="*/ 9232 w 18455"/>
                <a:gd name="connsiteY0" fmla="*/ 18454 h 18454"/>
                <a:gd name="connsiteX1" fmla="*/ 0 w 18455"/>
                <a:gd name="connsiteY1" fmla="*/ 9232 h 18454"/>
                <a:gd name="connsiteX2" fmla="*/ 9222 w 18455"/>
                <a:gd name="connsiteY2" fmla="*/ 0 h 18454"/>
                <a:gd name="connsiteX3" fmla="*/ 18453 w 18455"/>
                <a:gd name="connsiteY3" fmla="*/ 9098 h 18454"/>
                <a:gd name="connsiteX4" fmla="*/ 9471 w 18455"/>
                <a:gd name="connsiteY4" fmla="*/ 18454 h 18454"/>
                <a:gd name="connsiteX5" fmla="*/ 9440 w 18455"/>
                <a:gd name="connsiteY5" fmla="*/ 18454 h 18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55" h="18454">
                  <a:moveTo>
                    <a:pt x="9232" y="18454"/>
                  </a:moveTo>
                  <a:cubicBezTo>
                    <a:pt x="4135" y="18457"/>
                    <a:pt x="2" y="14328"/>
                    <a:pt x="0" y="9232"/>
                  </a:cubicBezTo>
                  <a:cubicBezTo>
                    <a:pt x="-3" y="4136"/>
                    <a:pt x="4126" y="3"/>
                    <a:pt x="9222" y="0"/>
                  </a:cubicBezTo>
                  <a:cubicBezTo>
                    <a:pt x="14269" y="-3"/>
                    <a:pt x="18382" y="4051"/>
                    <a:pt x="18453" y="9098"/>
                  </a:cubicBezTo>
                  <a:cubicBezTo>
                    <a:pt x="18557" y="14162"/>
                    <a:pt x="14535" y="18350"/>
                    <a:pt x="9471" y="18454"/>
                  </a:cubicBezTo>
                  <a:cubicBezTo>
                    <a:pt x="9460" y="18454"/>
                    <a:pt x="9450" y="18454"/>
                    <a:pt x="9440" y="18454"/>
                  </a:cubicBezTo>
                  <a:close/>
                </a:path>
              </a:pathLst>
            </a:custGeom>
            <a:solidFill>
              <a:srgbClr val="000000"/>
            </a:solidFill>
            <a:ln w="5556" cap="flat">
              <a:solidFill>
                <a:schemeClr val="accent1">
                  <a:shade val="1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AU" noProof="0"/>
            </a:p>
          </p:txBody>
        </p:sp>
      </p:grpSp>
      <p:pic>
        <p:nvPicPr>
          <p:cNvPr id="2066" name="Graphic 2065">
            <a:extLst>
              <a:ext uri="{FF2B5EF4-FFF2-40B4-BE49-F238E27FC236}">
                <a16:creationId xmlns:a16="http://schemas.microsoft.com/office/drawing/2014/main" id="{81021313-973D-6E3B-AF56-5619F8D92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76912" y="2964015"/>
            <a:ext cx="720000" cy="720000"/>
          </a:xfrm>
          <a:prstGeom prst="rect">
            <a:avLst/>
          </a:prstGeom>
        </p:spPr>
      </p:pic>
      <p:grpSp>
        <p:nvGrpSpPr>
          <p:cNvPr id="2072" name="Group 2071">
            <a:extLst>
              <a:ext uri="{FF2B5EF4-FFF2-40B4-BE49-F238E27FC236}">
                <a16:creationId xmlns:a16="http://schemas.microsoft.com/office/drawing/2014/main" id="{BEEFC56E-CDC3-6BA0-8DC7-49F062C7F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49716" y="3923637"/>
            <a:ext cx="720000" cy="720000"/>
            <a:chOff x="1800959" y="98081"/>
            <a:chExt cx="720000" cy="720000"/>
          </a:xfrm>
        </p:grpSpPr>
        <p:sp>
          <p:nvSpPr>
            <p:cNvPr id="2067" name="Freeform: Shape 2066">
              <a:extLst>
                <a:ext uri="{FF2B5EF4-FFF2-40B4-BE49-F238E27FC236}">
                  <a16:creationId xmlns:a16="http://schemas.microsoft.com/office/drawing/2014/main" id="{61CA9BA1-C46A-7968-B62D-1E68B599F07C}"/>
                </a:ext>
              </a:extLst>
            </p:cNvPr>
            <p:cNvSpPr/>
            <p:nvPr/>
          </p:nvSpPr>
          <p:spPr>
            <a:xfrm>
              <a:off x="1800959" y="98081"/>
              <a:ext cx="720000" cy="720000"/>
            </a:xfrm>
            <a:custGeom>
              <a:avLst/>
              <a:gdLst>
                <a:gd name="connsiteX0" fmla="*/ 720000 w 720000"/>
                <a:gd name="connsiteY0" fmla="*/ 360000 h 720000"/>
                <a:gd name="connsiteX1" fmla="*/ 360000 w 720000"/>
                <a:gd name="connsiteY1" fmla="*/ 720000 h 720000"/>
                <a:gd name="connsiteX2" fmla="*/ 0 w 720000"/>
                <a:gd name="connsiteY2" fmla="*/ 360000 h 720000"/>
                <a:gd name="connsiteX3" fmla="*/ 360000 w 720000"/>
                <a:gd name="connsiteY3" fmla="*/ 0 h 720000"/>
                <a:gd name="connsiteX4" fmla="*/ 720000 w 720000"/>
                <a:gd name="connsiteY4" fmla="*/ 36000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000" h="720000">
                  <a:moveTo>
                    <a:pt x="720000" y="360000"/>
                  </a:moveTo>
                  <a:cubicBezTo>
                    <a:pt x="720000" y="558823"/>
                    <a:pt x="558823" y="720000"/>
                    <a:pt x="360000" y="720000"/>
                  </a:cubicBezTo>
                  <a:cubicBezTo>
                    <a:pt x="161178" y="720000"/>
                    <a:pt x="0" y="558823"/>
                    <a:pt x="0" y="360000"/>
                  </a:cubicBezTo>
                  <a:cubicBezTo>
                    <a:pt x="0" y="161178"/>
                    <a:pt x="161178" y="0"/>
                    <a:pt x="360000" y="0"/>
                  </a:cubicBezTo>
                  <a:cubicBezTo>
                    <a:pt x="558823" y="0"/>
                    <a:pt x="720000" y="161178"/>
                    <a:pt x="720000" y="360000"/>
                  </a:cubicBezTo>
                  <a:close/>
                </a:path>
              </a:pathLst>
            </a:custGeom>
            <a:solidFill>
              <a:srgbClr val="CCDDD9"/>
            </a:solidFill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noProof="0"/>
            </a:p>
          </p:txBody>
        </p:sp>
        <p:grpSp>
          <p:nvGrpSpPr>
            <p:cNvPr id="2068" name="Group 2067">
              <a:extLst>
                <a:ext uri="{FF2B5EF4-FFF2-40B4-BE49-F238E27FC236}">
                  <a16:creationId xmlns:a16="http://schemas.microsoft.com/office/drawing/2014/main" id="{D556ED68-F798-AC09-15AE-50F45639A6D9}"/>
                </a:ext>
              </a:extLst>
            </p:cNvPr>
            <p:cNvGrpSpPr/>
            <p:nvPr/>
          </p:nvGrpSpPr>
          <p:grpSpPr>
            <a:xfrm>
              <a:off x="1892748" y="300898"/>
              <a:ext cx="536421" cy="299268"/>
              <a:chOff x="1140744" y="4133792"/>
              <a:chExt cx="536421" cy="299268"/>
            </a:xfrm>
          </p:grpSpPr>
          <p:sp>
            <p:nvSpPr>
              <p:cNvPr id="2069" name="Speech Bubble: Rectangle with Corners Rounded 2068">
                <a:extLst>
                  <a:ext uri="{FF2B5EF4-FFF2-40B4-BE49-F238E27FC236}">
                    <a16:creationId xmlns:a16="http://schemas.microsoft.com/office/drawing/2014/main" id="{1759E62B-7379-B746-36C2-556D71EA6F28}"/>
                  </a:ext>
                </a:extLst>
              </p:cNvPr>
              <p:cNvSpPr/>
              <p:nvPr/>
            </p:nvSpPr>
            <p:spPr>
              <a:xfrm>
                <a:off x="1140744" y="4217060"/>
                <a:ext cx="360000" cy="216000"/>
              </a:xfrm>
              <a:prstGeom prst="wedgeRoundRectCallout">
                <a:avLst>
                  <a:gd name="adj1" fmla="val -33154"/>
                  <a:gd name="adj2" fmla="val 71909"/>
                  <a:gd name="adj3" fmla="val 16667"/>
                </a:avLst>
              </a:prstGeom>
              <a:solidFill>
                <a:schemeClr val="bg2"/>
              </a:solidFill>
              <a:ln w="222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noProof="0"/>
              </a:p>
            </p:txBody>
          </p:sp>
          <p:sp>
            <p:nvSpPr>
              <p:cNvPr id="2070" name="Speech Bubble: Rectangle with Corners Rounded 2069">
                <a:extLst>
                  <a:ext uri="{FF2B5EF4-FFF2-40B4-BE49-F238E27FC236}">
                    <a16:creationId xmlns:a16="http://schemas.microsoft.com/office/drawing/2014/main" id="{DC1F28FC-3F9B-AEDE-B9D5-1480FD5E8B34}"/>
                  </a:ext>
                </a:extLst>
              </p:cNvPr>
              <p:cNvSpPr/>
              <p:nvPr/>
            </p:nvSpPr>
            <p:spPr>
              <a:xfrm flipH="1">
                <a:off x="1317165" y="4133792"/>
                <a:ext cx="360000" cy="216000"/>
              </a:xfrm>
              <a:prstGeom prst="wedgeRoundRectCallout">
                <a:avLst>
                  <a:gd name="adj1" fmla="val -33154"/>
                  <a:gd name="adj2" fmla="val 71909"/>
                  <a:gd name="adj3" fmla="val 16667"/>
                </a:avLst>
              </a:prstGeom>
              <a:noFill/>
              <a:ln w="222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noProof="0"/>
              </a:p>
            </p:txBody>
          </p:sp>
          <p:sp>
            <p:nvSpPr>
              <p:cNvPr id="2071" name="Rectangle: Rounded Corners 2070">
                <a:extLst>
                  <a:ext uri="{FF2B5EF4-FFF2-40B4-BE49-F238E27FC236}">
                    <a16:creationId xmlns:a16="http://schemas.microsoft.com/office/drawing/2014/main" id="{045A68AD-9BF7-1A4F-A111-D3F1D7B5262D}"/>
                  </a:ext>
                </a:extLst>
              </p:cNvPr>
              <p:cNvSpPr/>
              <p:nvPr/>
            </p:nvSpPr>
            <p:spPr>
              <a:xfrm>
                <a:off x="1168024" y="4228334"/>
                <a:ext cx="323100" cy="179614"/>
              </a:xfrm>
              <a:prstGeom prst="round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noProof="0"/>
              </a:p>
            </p:txBody>
          </p:sp>
        </p:grpSp>
      </p:grpSp>
      <p:pic>
        <p:nvPicPr>
          <p:cNvPr id="68" name="Graphic 67">
            <a:extLst>
              <a:ext uri="{FF2B5EF4-FFF2-40B4-BE49-F238E27FC236}">
                <a16:creationId xmlns:a16="http://schemas.microsoft.com/office/drawing/2014/main" id="{FFC206D6-B28A-48D8-1C72-D3EF4405F0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080959" y="2004393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253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B21C63-6E6F-524C-A3C5-234025A20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0"/>
            <a:ext cx="10232558" cy="1124450"/>
          </a:xfrm>
        </p:spPr>
        <p:txBody>
          <a:bodyPr/>
          <a:lstStyle/>
          <a:p>
            <a:r>
              <a:rPr lang="en-AU" sz="3800" noProof="0" dirty="0">
                <a:solidFill>
                  <a:schemeClr val="tx2"/>
                </a:solidFill>
              </a:rPr>
              <a:t>Assessment Criteria and Weighting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7BAEFA-D554-C643-B902-461960FBC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AU" noProof="0" smtClean="0"/>
              <a:pPr/>
              <a:t>30</a:t>
            </a:fld>
            <a:endParaRPr lang="en-AU" noProof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79C899B-515C-CE0D-B8B2-67F4DEB5D250}"/>
              </a:ext>
            </a:extLst>
          </p:cNvPr>
          <p:cNvSpPr txBox="1">
            <a:spLocks/>
          </p:cNvSpPr>
          <p:nvPr/>
        </p:nvSpPr>
        <p:spPr>
          <a:xfrm>
            <a:off x="1074225" y="1269712"/>
            <a:ext cx="10043549" cy="388379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000" b="1" cap="all" noProof="0" dirty="0">
                <a:latin typeface="+mn-lt"/>
                <a:cs typeface="Arial" panose="020B0604020202020204" pitchFamily="34" charset="0"/>
              </a:rPr>
              <a:t>Applicants must address the following assessment criteria: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9F3F2DB-26F1-85BD-A501-07384202EEB5}"/>
              </a:ext>
            </a:extLst>
          </p:cNvPr>
          <p:cNvSpPr txBox="1"/>
          <p:nvPr/>
        </p:nvSpPr>
        <p:spPr>
          <a:xfrm>
            <a:off x="1287806" y="2211429"/>
            <a:ext cx="1310510" cy="47631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AU" sz="2800" b="1" noProof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Yes/No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8235E1E6-F1BA-2E81-F43D-8425F7FD7730}"/>
              </a:ext>
            </a:extLst>
          </p:cNvPr>
          <p:cNvSpPr txBox="1">
            <a:spLocks/>
          </p:cNvSpPr>
          <p:nvPr/>
        </p:nvSpPr>
        <p:spPr>
          <a:xfrm>
            <a:off x="2421361" y="2286818"/>
            <a:ext cx="3516925" cy="37153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1600" noProof="0" dirty="0">
                <a:latin typeface="+mn-lt"/>
              </a:rPr>
              <a:t>Meets requirements and contains appropriate documentation</a:t>
            </a:r>
            <a:endParaRPr lang="en-AU" sz="1600" noProof="0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C51968-F0F4-0F9D-1937-4165141259E8}"/>
              </a:ext>
            </a:extLst>
          </p:cNvPr>
          <p:cNvSpPr txBox="1"/>
          <p:nvPr/>
        </p:nvSpPr>
        <p:spPr>
          <a:xfrm>
            <a:off x="1298461" y="3062424"/>
            <a:ext cx="847452" cy="47920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AU" sz="2800" b="1" noProof="0">
                <a:solidFill>
                  <a:schemeClr val="tx2"/>
                </a:solidFill>
                <a:cs typeface="Arial" panose="020B0604020202020204" pitchFamily="34" charset="0"/>
              </a:rPr>
              <a:t>50%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098AC31-77B0-2A11-E948-4CE2FE027747}"/>
              </a:ext>
            </a:extLst>
          </p:cNvPr>
          <p:cNvSpPr txBox="1">
            <a:spLocks/>
          </p:cNvSpPr>
          <p:nvPr/>
        </p:nvSpPr>
        <p:spPr>
          <a:xfrm>
            <a:off x="2243276" y="3037555"/>
            <a:ext cx="3729147" cy="600029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1600" noProof="0">
                <a:latin typeface="+mn-lt"/>
              </a:rPr>
              <a:t>Aligning to and achieving Program objectives</a:t>
            </a:r>
            <a:endParaRPr lang="en-AU" sz="1600" noProof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31688">
            <a:extLst>
              <a:ext uri="{FF2B5EF4-FFF2-40B4-BE49-F238E27FC236}">
                <a16:creationId xmlns:a16="http://schemas.microsoft.com/office/drawing/2014/main" id="{CFAA1310-1F59-FB8A-4682-A374604F6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290484" y="3730116"/>
            <a:ext cx="4660985" cy="0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endParaRPr lang="en-AU" sz="2000" b="1" noProof="0"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2E93D-2EB5-CAA2-CB90-F4965E22E776}"/>
              </a:ext>
            </a:extLst>
          </p:cNvPr>
          <p:cNvSpPr txBox="1"/>
          <p:nvPr/>
        </p:nvSpPr>
        <p:spPr>
          <a:xfrm>
            <a:off x="1287806" y="3787198"/>
            <a:ext cx="847452" cy="47631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AU" sz="2800" b="1" noProof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30%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790CC88-4E27-98D0-D41B-399BC19AB6E3}"/>
              </a:ext>
            </a:extLst>
          </p:cNvPr>
          <p:cNvSpPr txBox="1">
            <a:spLocks/>
          </p:cNvSpPr>
          <p:nvPr/>
        </p:nvSpPr>
        <p:spPr>
          <a:xfrm>
            <a:off x="2145914" y="3870206"/>
            <a:ext cx="3601670" cy="346413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1600" noProof="0">
                <a:latin typeface="+mn-lt"/>
              </a:rPr>
              <a:t>Overall Value for Money</a:t>
            </a:r>
            <a:endParaRPr lang="en-AU" sz="1600" noProof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31689">
            <a:extLst>
              <a:ext uri="{FF2B5EF4-FFF2-40B4-BE49-F238E27FC236}">
                <a16:creationId xmlns:a16="http://schemas.microsoft.com/office/drawing/2014/main" id="{3C20DF77-EAF8-E878-C885-946DDFB5A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299376" y="4339715"/>
            <a:ext cx="4660985" cy="0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endParaRPr lang="en-AU" sz="2000" b="1" noProof="0"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AA90FD-81B3-F4E4-F7B0-B1A44B50814D}"/>
              </a:ext>
            </a:extLst>
          </p:cNvPr>
          <p:cNvSpPr txBox="1"/>
          <p:nvPr/>
        </p:nvSpPr>
        <p:spPr>
          <a:xfrm>
            <a:off x="1299721" y="4397987"/>
            <a:ext cx="869781" cy="47631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AU" sz="2800" b="1" noProof="0">
                <a:solidFill>
                  <a:schemeClr val="accent3"/>
                </a:solidFill>
                <a:cs typeface="Arial" panose="020B0604020202020204" pitchFamily="34" charset="0"/>
              </a:rPr>
              <a:t>10%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2EBD302F-FEB1-13FD-7D48-7B5EEFF6486E}"/>
              </a:ext>
            </a:extLst>
          </p:cNvPr>
          <p:cNvSpPr txBox="1">
            <a:spLocks/>
          </p:cNvSpPr>
          <p:nvPr/>
        </p:nvSpPr>
        <p:spPr>
          <a:xfrm>
            <a:off x="2151346" y="4490586"/>
            <a:ext cx="3601670" cy="346413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1600" noProof="0">
                <a:latin typeface="+mn-lt"/>
              </a:rPr>
              <a:t>Innovation</a:t>
            </a:r>
            <a:endParaRPr lang="en-AU" sz="1400" noProof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hape 31690">
            <a:extLst>
              <a:ext uri="{FF2B5EF4-FFF2-40B4-BE49-F238E27FC236}">
                <a16:creationId xmlns:a16="http://schemas.microsoft.com/office/drawing/2014/main" id="{05A141BC-349B-7F1A-24EF-D951AF99B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304498" y="4953422"/>
            <a:ext cx="4660985" cy="0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endParaRPr lang="en-AU" sz="2000" b="1" noProof="0"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1D4AD1-0043-951F-A4E8-2389D98D30E6}"/>
              </a:ext>
            </a:extLst>
          </p:cNvPr>
          <p:cNvSpPr txBox="1"/>
          <p:nvPr/>
        </p:nvSpPr>
        <p:spPr>
          <a:xfrm>
            <a:off x="1287806" y="5029426"/>
            <a:ext cx="847452" cy="47631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AU" sz="2800" b="1" noProof="0" dirty="0"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10%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A57A390B-0A0E-B30C-FA2C-5DB20BC12ACC}"/>
              </a:ext>
            </a:extLst>
          </p:cNvPr>
          <p:cNvSpPr txBox="1">
            <a:spLocks/>
          </p:cNvSpPr>
          <p:nvPr/>
        </p:nvSpPr>
        <p:spPr>
          <a:xfrm>
            <a:off x="2243276" y="4984575"/>
            <a:ext cx="3601670" cy="56473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1600" noProof="0">
                <a:latin typeface="+mn-lt"/>
              </a:rPr>
              <a:t>Organisational Capability and Capacity to deliver</a:t>
            </a:r>
            <a:endParaRPr lang="en-AU" sz="1600" noProof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Shape 31691">
            <a:extLst>
              <a:ext uri="{FF2B5EF4-FFF2-40B4-BE49-F238E27FC236}">
                <a16:creationId xmlns:a16="http://schemas.microsoft.com/office/drawing/2014/main" id="{66415F4C-30F4-B683-35C3-7DD59BBB4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299194" y="5620566"/>
            <a:ext cx="4660985" cy="0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endParaRPr lang="en-AU" sz="2000" b="1" noProof="0">
              <a:cs typeface="Arial" panose="020B0604020202020204" pitchFamily="34" charset="0"/>
            </a:endParaRPr>
          </a:p>
        </p:txBody>
      </p:sp>
      <p:sp>
        <p:nvSpPr>
          <p:cNvPr id="54273" name="Shape 31692">
            <a:extLst>
              <a:ext uri="{FF2B5EF4-FFF2-40B4-BE49-F238E27FC236}">
                <a16:creationId xmlns:a16="http://schemas.microsoft.com/office/drawing/2014/main" id="{4669A091-182B-496D-956D-24AB12D74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277301" y="2907156"/>
            <a:ext cx="4660985" cy="0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endParaRPr lang="en-AU" sz="2000" b="1" noProof="0">
              <a:cs typeface="Arial" panose="020B0604020202020204" pitchFamily="34" charset="0"/>
            </a:endParaRPr>
          </a:p>
        </p:txBody>
      </p:sp>
      <p:grpSp>
        <p:nvGrpSpPr>
          <p:cNvPr id="54283" name="Group 54282">
            <a:extLst>
              <a:ext uri="{FF2B5EF4-FFF2-40B4-BE49-F238E27FC236}">
                <a16:creationId xmlns:a16="http://schemas.microsoft.com/office/drawing/2014/main" id="{BF478A73-0D4E-8D68-6EFD-7D8B2DED7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062793" y="1681986"/>
            <a:ext cx="3516925" cy="4030578"/>
            <a:chOff x="6652110" y="1687142"/>
            <a:chExt cx="3270984" cy="3507902"/>
          </a:xfrm>
        </p:grpSpPr>
        <p:grpSp>
          <p:nvGrpSpPr>
            <p:cNvPr id="11" name="Group 10" descr="Title 04 triangle group">
              <a:extLst>
                <a:ext uri="{FF2B5EF4-FFF2-40B4-BE49-F238E27FC236}">
                  <a16:creationId xmlns:a16="http://schemas.microsoft.com/office/drawing/2014/main" id="{677ABDB9-6B66-FD59-290A-B2DA51825D43}"/>
                </a:ext>
              </a:extLst>
            </p:cNvPr>
            <p:cNvGrpSpPr/>
            <p:nvPr/>
          </p:nvGrpSpPr>
          <p:grpSpPr>
            <a:xfrm>
              <a:off x="6801641" y="2595283"/>
              <a:ext cx="2971952" cy="1523969"/>
              <a:chOff x="5109390" y="2585341"/>
              <a:chExt cx="2971952" cy="1523969"/>
            </a:xfrm>
          </p:grpSpPr>
          <p:sp>
            <p:nvSpPr>
              <p:cNvPr id="12" name="Shape 31714">
                <a:extLst>
                  <a:ext uri="{FF2B5EF4-FFF2-40B4-BE49-F238E27FC236}">
                    <a16:creationId xmlns:a16="http://schemas.microsoft.com/office/drawing/2014/main" id="{F157518E-AE34-0DC4-F9F2-E7732B9356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5109390" y="2585341"/>
                <a:ext cx="2971952" cy="15239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799" y="0"/>
                    </a:moveTo>
                    <a:lnTo>
                      <a:pt x="0" y="21600"/>
                    </a:lnTo>
                    <a:lnTo>
                      <a:pt x="5400" y="21600"/>
                    </a:lnTo>
                    <a:lnTo>
                      <a:pt x="10799" y="10800"/>
                    </a:lnTo>
                    <a:lnTo>
                      <a:pt x="16200" y="21600"/>
                    </a:lnTo>
                    <a:lnTo>
                      <a:pt x="21600" y="21600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chemeClr val="accent6">
                  <a:lumMod val="9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lang="en-AU" sz="2000" noProof="0"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BBE77AF-6560-A5C1-72F9-AEB2380EBBAA}"/>
                  </a:ext>
                </a:extLst>
              </p:cNvPr>
              <p:cNvSpPr txBox="1"/>
              <p:nvPr/>
            </p:nvSpPr>
            <p:spPr>
              <a:xfrm rot="18706294">
                <a:off x="5423084" y="3262054"/>
                <a:ext cx="1397988" cy="27134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r>
                  <a:rPr lang="en-AU" sz="1400" b="1" noProof="0">
                    <a:cs typeface="Arial" panose="020B0604020202020204" pitchFamily="34" charset="0"/>
                  </a:rPr>
                  <a:t>Value for money</a:t>
                </a:r>
              </a:p>
            </p:txBody>
          </p:sp>
        </p:grpSp>
        <p:grpSp>
          <p:nvGrpSpPr>
            <p:cNvPr id="18" name="Group 17" descr="Title 03 triangle group">
              <a:extLst>
                <a:ext uri="{FF2B5EF4-FFF2-40B4-BE49-F238E27FC236}">
                  <a16:creationId xmlns:a16="http://schemas.microsoft.com/office/drawing/2014/main" id="{C5B33196-64AA-0982-FA13-2287562C37BF}"/>
                </a:ext>
              </a:extLst>
            </p:cNvPr>
            <p:cNvGrpSpPr/>
            <p:nvPr/>
          </p:nvGrpSpPr>
          <p:grpSpPr>
            <a:xfrm>
              <a:off x="7033376" y="3424863"/>
              <a:ext cx="2508482" cy="1286309"/>
              <a:chOff x="5341125" y="3414921"/>
              <a:chExt cx="2508482" cy="1286309"/>
            </a:xfrm>
          </p:grpSpPr>
          <p:sp>
            <p:nvSpPr>
              <p:cNvPr id="19" name="Shape 31717">
                <a:extLst>
                  <a:ext uri="{FF2B5EF4-FFF2-40B4-BE49-F238E27FC236}">
                    <a16:creationId xmlns:a16="http://schemas.microsoft.com/office/drawing/2014/main" id="{38DBD31E-E606-69AF-AC41-E1814ECFB7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5341125" y="3414921"/>
                <a:ext cx="2508482" cy="12863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799" y="0"/>
                    </a:moveTo>
                    <a:lnTo>
                      <a:pt x="0" y="21600"/>
                    </a:lnTo>
                    <a:lnTo>
                      <a:pt x="5400" y="21600"/>
                    </a:lnTo>
                    <a:lnTo>
                      <a:pt x="10799" y="10800"/>
                    </a:lnTo>
                    <a:lnTo>
                      <a:pt x="16200" y="21600"/>
                    </a:lnTo>
                    <a:lnTo>
                      <a:pt x="21600" y="21600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lang="en-AU" sz="2000" noProof="0">
                  <a:solidFill>
                    <a:schemeClr val="accent3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605C41-228D-6BE4-73FC-DCDCEE233179}"/>
                  </a:ext>
                </a:extLst>
              </p:cNvPr>
              <p:cNvSpPr txBox="1"/>
              <p:nvPr/>
            </p:nvSpPr>
            <p:spPr>
              <a:xfrm rot="18790908">
                <a:off x="5852055" y="3906684"/>
                <a:ext cx="851826" cy="27134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r>
                  <a:rPr lang="en-AU" sz="1400" b="1" noProof="0">
                    <a:solidFill>
                      <a:schemeClr val="bg1"/>
                    </a:solidFill>
                    <a:cs typeface="Arial" panose="020B0604020202020204" pitchFamily="34" charset="0"/>
                  </a:rPr>
                  <a:t>Innovation</a:t>
                </a:r>
              </a:p>
            </p:txBody>
          </p:sp>
        </p:grpSp>
        <p:grpSp>
          <p:nvGrpSpPr>
            <p:cNvPr id="24" name="Group 23" descr="Title 02 triangle group">
              <a:extLst>
                <a:ext uri="{FF2B5EF4-FFF2-40B4-BE49-F238E27FC236}">
                  <a16:creationId xmlns:a16="http://schemas.microsoft.com/office/drawing/2014/main" id="{74DD5EAC-BFA9-988C-D397-920D393E0323}"/>
                </a:ext>
              </a:extLst>
            </p:cNvPr>
            <p:cNvGrpSpPr/>
            <p:nvPr/>
          </p:nvGrpSpPr>
          <p:grpSpPr>
            <a:xfrm>
              <a:off x="7309784" y="4123717"/>
              <a:ext cx="1975514" cy="1071327"/>
              <a:chOff x="5607594" y="4123717"/>
              <a:chExt cx="1975514" cy="1071327"/>
            </a:xfrm>
          </p:grpSpPr>
          <p:sp>
            <p:nvSpPr>
              <p:cNvPr id="25" name="Shape 31720">
                <a:extLst>
                  <a:ext uri="{FF2B5EF4-FFF2-40B4-BE49-F238E27FC236}">
                    <a16:creationId xmlns:a16="http://schemas.microsoft.com/office/drawing/2014/main" id="{9F1F7BC0-1D46-A91E-3546-189ED213F8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5607594" y="4123717"/>
                <a:ext cx="1975514" cy="10130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799" y="0"/>
                    </a:moveTo>
                    <a:lnTo>
                      <a:pt x="0" y="21600"/>
                    </a:lnTo>
                    <a:lnTo>
                      <a:pt x="5400" y="21600"/>
                    </a:lnTo>
                    <a:lnTo>
                      <a:pt x="10799" y="10800"/>
                    </a:lnTo>
                    <a:lnTo>
                      <a:pt x="16200" y="21600"/>
                    </a:lnTo>
                    <a:lnTo>
                      <a:pt x="21600" y="21600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lang="en-AU" sz="2000" noProof="0">
                  <a:cs typeface="Arial" panose="020B0604020202020204" pitchFamily="34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95459C3-8794-BCB9-1D27-B451FDD9F6DF}"/>
                  </a:ext>
                </a:extLst>
              </p:cNvPr>
              <p:cNvSpPr txBox="1"/>
              <p:nvPr/>
            </p:nvSpPr>
            <p:spPr>
              <a:xfrm rot="18705810">
                <a:off x="5755380" y="4540640"/>
                <a:ext cx="1037460" cy="27134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r>
                  <a:rPr lang="en-AU" sz="1400" b="1" noProof="0" dirty="0">
                    <a:cs typeface="Arial" panose="020B0604020202020204" pitchFamily="34" charset="0"/>
                  </a:rPr>
                  <a:t>Organisation</a:t>
                </a:r>
              </a:p>
            </p:txBody>
          </p:sp>
        </p:grpSp>
        <p:grpSp>
          <p:nvGrpSpPr>
            <p:cNvPr id="54274" name="Group 54273" descr="Title 05 triangle group">
              <a:extLst>
                <a:ext uri="{FF2B5EF4-FFF2-40B4-BE49-F238E27FC236}">
                  <a16:creationId xmlns:a16="http://schemas.microsoft.com/office/drawing/2014/main" id="{75697DB7-87F3-9BC9-996F-6146DC62A8D9}"/>
                </a:ext>
              </a:extLst>
            </p:cNvPr>
            <p:cNvGrpSpPr/>
            <p:nvPr/>
          </p:nvGrpSpPr>
          <p:grpSpPr>
            <a:xfrm>
              <a:off x="6652110" y="1687142"/>
              <a:ext cx="3270984" cy="1677233"/>
              <a:chOff x="4959873" y="1672046"/>
              <a:chExt cx="3270984" cy="1677233"/>
            </a:xfrm>
          </p:grpSpPr>
          <p:sp>
            <p:nvSpPr>
              <p:cNvPr id="54287" name="Shape 31711">
                <a:extLst>
                  <a:ext uri="{FF2B5EF4-FFF2-40B4-BE49-F238E27FC236}">
                    <a16:creationId xmlns:a16="http://schemas.microsoft.com/office/drawing/2014/main" id="{57090611-BA9D-014A-8A96-CEAA6B659C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4959873" y="1672046"/>
                <a:ext cx="3270984" cy="1677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799" y="0"/>
                    </a:moveTo>
                    <a:lnTo>
                      <a:pt x="0" y="21600"/>
                    </a:lnTo>
                    <a:lnTo>
                      <a:pt x="5400" y="21600"/>
                    </a:lnTo>
                    <a:lnTo>
                      <a:pt x="10799" y="10800"/>
                    </a:lnTo>
                    <a:lnTo>
                      <a:pt x="16200" y="21600"/>
                    </a:lnTo>
                    <a:lnTo>
                      <a:pt x="21600" y="21600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lang="en-AU" sz="2000" noProof="0"/>
              </a:p>
            </p:txBody>
          </p:sp>
          <p:sp>
            <p:nvSpPr>
              <p:cNvPr id="54288" name="TextBox 54287">
                <a:extLst>
                  <a:ext uri="{FF2B5EF4-FFF2-40B4-BE49-F238E27FC236}">
                    <a16:creationId xmlns:a16="http://schemas.microsoft.com/office/drawing/2014/main" id="{6E2BB2B1-B28D-E71A-B62F-06E1BB73F8AD}"/>
                  </a:ext>
                </a:extLst>
              </p:cNvPr>
              <p:cNvSpPr txBox="1"/>
              <p:nvPr/>
            </p:nvSpPr>
            <p:spPr>
              <a:xfrm rot="18758344">
                <a:off x="5464891" y="2375281"/>
                <a:ext cx="1280799" cy="35439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r>
                  <a:rPr lang="en-AU" sz="1400" b="1" noProof="0">
                    <a:solidFill>
                      <a:schemeClr val="bg1"/>
                    </a:solidFill>
                    <a:cs typeface="Arial" panose="020B0604020202020204" pitchFamily="34" charset="0"/>
                  </a:rPr>
                  <a:t>Alignment with objectives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59029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 descr="Group Eligibility">
            <a:extLst>
              <a:ext uri="{FF2B5EF4-FFF2-40B4-BE49-F238E27FC236}">
                <a16:creationId xmlns:a16="http://schemas.microsoft.com/office/drawing/2014/main" id="{2007C856-3791-3924-4B85-80B81AD1FC6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76000" y="0"/>
            <a:ext cx="10232558" cy="1152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Group Eligibility</a:t>
            </a:r>
            <a:endParaRPr kumimoji="0" lang="en-AU" sz="2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85CD62-EF92-BD9B-D775-30C358834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38539" y="6356350"/>
            <a:ext cx="2743200" cy="365125"/>
          </a:xfrm>
        </p:spPr>
        <p:txBody>
          <a:bodyPr/>
          <a:lstStyle/>
          <a:p>
            <a:fld id="{10F38EA1-A2B3-734E-8FE4-2A14DB32A8FE}" type="slidenum">
              <a:rPr lang="en-AU" noProof="0" smtClean="0"/>
              <a:pPr/>
              <a:t>31</a:t>
            </a:fld>
            <a:endParaRPr lang="en-AU" noProof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04C053-A8BA-5FAE-A098-70710F7D75BD}"/>
              </a:ext>
            </a:extLst>
          </p:cNvPr>
          <p:cNvSpPr txBox="1"/>
          <p:nvPr/>
        </p:nvSpPr>
        <p:spPr>
          <a:xfrm>
            <a:off x="335587" y="1040375"/>
            <a:ext cx="7518670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200"/>
              </a:spcAft>
            </a:pPr>
            <a:r>
              <a:rPr lang="en-AU" b="1" noProof="0">
                <a:solidFill>
                  <a:schemeClr val="bg1"/>
                </a:solidFill>
                <a:ea typeface="Times New Roman" panose="02020603050405020304" pitchFamily="18" charset="0"/>
                <a:cs typeface="Times New Roman"/>
              </a:rPr>
              <a:t>TO BE ELIGIBLE FOR ROUND 5, APPLICANTS MUST BE EITHER: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z="1000" noProof="0">
              <a:solidFill>
                <a:schemeClr val="bg1"/>
              </a:solidFill>
            </a:endParaRPr>
          </a:p>
        </p:txBody>
      </p:sp>
      <p:graphicFrame>
        <p:nvGraphicFramePr>
          <p:cNvPr id="7" name="Table 6" descr="Table containing group eligibility requirements:&#10;-An incorporated association registered through Consumer Affairs Victoria, or&#10;-A registered company with the Australian Securities Investment Commission (ASIC), or&#10;-An Aboriginal and Torres Strait Islander corporation registered with the Office of the Registrar of Indigenous Corporations (ORIC) under the Corporations (Aboriginal and Torres Strait Islander) Act 2006.&#10;AND&#10;-Hold sufficient insurance to safeguard volunteers and participants involved in the funded activities, including public liability insurance of at least $20 million and personal accident insurance, or have an auspice arrangement with a partner who meets the above requirements.">
            <a:extLst>
              <a:ext uri="{FF2B5EF4-FFF2-40B4-BE49-F238E27FC236}">
                <a16:creationId xmlns:a16="http://schemas.microsoft.com/office/drawing/2014/main" id="{E0A142CF-3E47-894C-67DC-83F132FD94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333884"/>
              </p:ext>
            </p:extLst>
          </p:nvPr>
        </p:nvGraphicFramePr>
        <p:xfrm>
          <a:off x="503433" y="1620487"/>
          <a:ext cx="6984196" cy="46457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84196">
                  <a:extLst>
                    <a:ext uri="{9D8B030D-6E8A-4147-A177-3AD203B41FA5}">
                      <a16:colId xmlns:a16="http://schemas.microsoft.com/office/drawing/2014/main" val="42040625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79388" marR="0" lvl="0" indent="-179388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1600" noProof="0" dirty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/>
                        </a:rPr>
                        <a:t>An incorporated association registered through Consumer Affairs Victoria.</a:t>
                      </a:r>
                    </a:p>
                  </a:txBody>
                  <a:tcPr marT="36000" marB="7200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1699431"/>
                  </a:ext>
                </a:extLst>
              </a:tr>
              <a:tr h="20065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b="1" kern="1200" noProof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OR</a:t>
                      </a:r>
                      <a:endParaRPr lang="en-AU" sz="1600" noProof="0">
                        <a:solidFill>
                          <a:schemeClr val="bg1"/>
                        </a:solidFill>
                      </a:endParaRPr>
                    </a:p>
                  </a:txBody>
                  <a:tcPr marT="36000" marB="72000" anchor="ctr">
                    <a:solidFill>
                      <a:srgbClr val="1A4E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9465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1600" noProof="0" dirty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/>
                        </a:rPr>
                        <a:t>A registered company with the Australian Securities Investment Commission (ASIC). </a:t>
                      </a:r>
                      <a:endParaRPr lang="en-AU" sz="1600" b="1" noProof="0" dirty="0">
                        <a:solidFill>
                          <a:srgbClr val="000000"/>
                        </a:solidFill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T="36000" marB="7200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75064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AU" sz="1600" b="1" noProof="0">
                          <a:solidFill>
                            <a:schemeClr val="bg1"/>
                          </a:solidFill>
                        </a:rPr>
                        <a:t>OR</a:t>
                      </a:r>
                      <a:endParaRPr lang="en-AU" noProof="0">
                        <a:solidFill>
                          <a:schemeClr val="bg1"/>
                        </a:solidFill>
                      </a:endParaRPr>
                    </a:p>
                  </a:txBody>
                  <a:tcPr marT="36000" marB="72000" anchor="ctr">
                    <a:solidFill>
                      <a:srgbClr val="1A4E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247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1600" noProof="0" dirty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Arial"/>
                        </a:rPr>
                        <a:t>An Aboriginal and Torres Strait Islander corporation registered with the Office of the Registrar of Indigenous Corporations (ORIC) under the </a:t>
                      </a:r>
                      <a:r>
                        <a:rPr lang="en-AU" sz="1600" i="1" noProof="0" dirty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Arial"/>
                        </a:rPr>
                        <a:t>Corporations (Aboriginal and Torres Strait Islander) Act 2006</a:t>
                      </a:r>
                      <a:r>
                        <a:rPr lang="en-AU" sz="1600" noProof="0" dirty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Arial"/>
                        </a:rPr>
                        <a:t>.</a:t>
                      </a:r>
                    </a:p>
                  </a:txBody>
                  <a:tcPr marT="36000" marB="7200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65866"/>
                  </a:ext>
                </a:extLst>
              </a:tr>
              <a:tr h="25717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AU" sz="1600" b="1" noProof="0">
                          <a:solidFill>
                            <a:schemeClr val="bg1"/>
                          </a:solidFill>
                        </a:rPr>
                        <a:t>AND</a:t>
                      </a:r>
                      <a:endParaRPr lang="en-AU" noProof="0">
                        <a:solidFill>
                          <a:schemeClr val="bg1"/>
                        </a:solidFill>
                      </a:endParaRPr>
                    </a:p>
                  </a:txBody>
                  <a:tcPr marT="36000" marB="72000" anchor="ctr">
                    <a:solidFill>
                      <a:srgbClr val="1A4E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95806"/>
                  </a:ext>
                </a:extLst>
              </a:tr>
              <a:tr h="92075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1600" noProof="0" dirty="0">
                          <a:solidFill>
                            <a:schemeClr val="tx1"/>
                          </a:solidFill>
                          <a:ea typeface="Times New Roman" panose="02020603050405020304" pitchFamily="18" charset="0"/>
                          <a:cs typeface="Times New Roman"/>
                        </a:rPr>
                        <a:t>Hold sufficient insurance to safeguard volunteers and participants involved in the funded activities, including public liability insurance of at least $20 million and personal accident insurance, or have an auspice arrangement with a partner who meets the above requirements.</a:t>
                      </a:r>
                    </a:p>
                  </a:txBody>
                  <a:tcPr marT="36000" marB="7200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4985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31585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9C54C-CD58-6C9C-C37E-0E250B9AC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515822-8F47-3B76-0BCB-ECEC681A8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7476"/>
            <a:ext cx="10232558" cy="1149531"/>
          </a:xfrm>
        </p:spPr>
        <p:txBody>
          <a:bodyPr/>
          <a:lstStyle/>
          <a:p>
            <a:r>
              <a:rPr lang="en-AU" sz="4000" noProof="0" dirty="0">
                <a:solidFill>
                  <a:schemeClr val="tx2"/>
                </a:solidFill>
              </a:rPr>
              <a:t>Key Information for Round 5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230AEF1-B4A5-88F9-7E6D-F570657BED8B}"/>
              </a:ext>
            </a:extLst>
          </p:cNvPr>
          <p:cNvSpPr/>
          <p:nvPr/>
        </p:nvSpPr>
        <p:spPr>
          <a:xfrm>
            <a:off x="1240983" y="1281684"/>
            <a:ext cx="3057027" cy="52723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AU" sz="2200" b="1" dirty="0">
                <a:solidFill>
                  <a:schemeClr val="bg1"/>
                </a:solidFill>
                <a:cs typeface="Arial"/>
              </a:rPr>
              <a:t>NEW FOR ROUND 5: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C40520B-9C04-C6E9-81C7-566EFBDB944A}"/>
              </a:ext>
            </a:extLst>
          </p:cNvPr>
          <p:cNvSpPr/>
          <p:nvPr/>
        </p:nvSpPr>
        <p:spPr>
          <a:xfrm>
            <a:off x="636439" y="2109090"/>
            <a:ext cx="4212000" cy="20160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72000" rtlCol="0" anchor="ctr"/>
          <a:lstStyle/>
          <a:p>
            <a:pPr lvl="0" algn="ctr" defTabSz="914400">
              <a:lnSpc>
                <a:spcPct val="130000"/>
              </a:lnSpc>
              <a:spcAft>
                <a:spcPts val="400"/>
              </a:spcAft>
              <a:defRPr/>
            </a:pPr>
            <a:r>
              <a:rPr lang="en-AU" b="1" dirty="0">
                <a:solidFill>
                  <a:schemeClr val="bg1"/>
                </a:solidFill>
                <a:cs typeface="Arial"/>
              </a:rPr>
              <a:t>Agricultural Land Values Objective:</a:t>
            </a:r>
          </a:p>
          <a:p>
            <a:pPr algn="ctr" fontAlgn="t">
              <a:lnSpc>
                <a:spcPct val="130000"/>
              </a:lnSpc>
              <a:buNone/>
            </a:pPr>
            <a:r>
              <a:rPr lang="en-US" dirty="0"/>
              <a:t>Round 5 introduces a new objective designed to support activities that safeguard community-</a:t>
            </a:r>
            <a:r>
              <a:rPr lang="en-US" dirty="0" err="1"/>
              <a:t>prioritised</a:t>
            </a:r>
            <a:r>
              <a:rPr lang="en-US" dirty="0"/>
              <a:t> agricultural values and build resilience.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D174587-EE8E-A51C-8495-E6F8C41A8477}"/>
              </a:ext>
            </a:extLst>
          </p:cNvPr>
          <p:cNvSpPr/>
          <p:nvPr/>
        </p:nvSpPr>
        <p:spPr>
          <a:xfrm>
            <a:off x="483497" y="4546012"/>
            <a:ext cx="4572000" cy="19440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108000" rtlCol="0" anchor="ctr"/>
          <a:lstStyle/>
          <a:p>
            <a:pPr lvl="0" algn="ctr" defTabSz="914400">
              <a:lnSpc>
                <a:spcPct val="130000"/>
              </a:lnSpc>
              <a:spcAft>
                <a:spcPts val="400"/>
              </a:spcAft>
              <a:defRPr/>
            </a:pPr>
            <a:r>
              <a:rPr lang="en-AU" b="1" dirty="0">
                <a:solidFill>
                  <a:schemeClr val="bg1"/>
                </a:solidFill>
                <a:cs typeface="Arial"/>
              </a:rPr>
              <a:t>New Budget Process:</a:t>
            </a:r>
          </a:p>
          <a:p>
            <a:pPr lvl="0" algn="ctr" defTabSz="914400">
              <a:lnSpc>
                <a:spcPct val="130000"/>
              </a:lnSpc>
              <a:defRPr/>
            </a:pPr>
            <a:r>
              <a:rPr lang="en-AU" dirty="0">
                <a:solidFill>
                  <a:schemeClr val="bg1"/>
                </a:solidFill>
              </a:rPr>
              <a:t>Groups MUST provide a budget summary in the online form AND submit an itemised project budget on the </a:t>
            </a:r>
            <a:r>
              <a:rPr lang="en-AU" dirty="0">
                <a:solidFill>
                  <a:schemeClr val="accent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PAP Round 5 Budget template</a:t>
            </a:r>
            <a:r>
              <a:rPr lang="en-AU" dirty="0">
                <a:solidFill>
                  <a:schemeClr val="accent6"/>
                </a:solidFill>
              </a:rPr>
              <a:t> </a:t>
            </a:r>
            <a:r>
              <a:rPr lang="en-AU" dirty="0">
                <a:solidFill>
                  <a:schemeClr val="bg1"/>
                </a:solidFill>
              </a:rPr>
              <a:t>with their application</a:t>
            </a:r>
            <a:r>
              <a:rPr lang="en-AU" dirty="0">
                <a:solidFill>
                  <a:schemeClr val="accent6"/>
                </a:solidFill>
              </a:rPr>
              <a:t>.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14B5FB5-3C7A-AAA1-40D2-41C8BB8F1360}"/>
              </a:ext>
            </a:extLst>
          </p:cNvPr>
          <p:cNvSpPr/>
          <p:nvPr/>
        </p:nvSpPr>
        <p:spPr>
          <a:xfrm>
            <a:off x="7307024" y="1581851"/>
            <a:ext cx="3066790" cy="524325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AU" sz="2000" b="1" dirty="0">
                <a:solidFill>
                  <a:schemeClr val="tx2"/>
                </a:solidFill>
                <a:cs typeface="Arial"/>
              </a:rPr>
              <a:t>KEPT FROM ROUND 4:</a:t>
            </a:r>
            <a:endParaRPr lang="en-AU" sz="2000" dirty="0">
              <a:solidFill>
                <a:srgbClr val="000000"/>
              </a:solidFill>
              <a:latin typeface="VIC-Regular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38C3CE-7EDE-DF68-454E-707C67D0C6D6}"/>
              </a:ext>
            </a:extLst>
          </p:cNvPr>
          <p:cNvSpPr/>
          <p:nvPr/>
        </p:nvSpPr>
        <p:spPr>
          <a:xfrm>
            <a:off x="5588633" y="2355529"/>
            <a:ext cx="3642641" cy="1944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72000" rtlCol="0" anchor="ctr"/>
          <a:lstStyle/>
          <a:p>
            <a:pPr lvl="0" algn="ctr" defTabSz="914400">
              <a:lnSpc>
                <a:spcPct val="130000"/>
              </a:lnSpc>
              <a:spcAft>
                <a:spcPts val="600"/>
              </a:spcAft>
              <a:defRPr/>
            </a:pPr>
            <a:r>
              <a:rPr lang="en-AU" b="1" dirty="0">
                <a:solidFill>
                  <a:schemeClr val="tx2"/>
                </a:solidFill>
                <a:cs typeface="Arial"/>
              </a:rPr>
              <a:t>CPMG Support Requests:</a:t>
            </a:r>
            <a:endParaRPr lang="en-AU" dirty="0">
              <a:solidFill>
                <a:schemeClr val="tx2"/>
              </a:solidFill>
            </a:endParaRPr>
          </a:p>
          <a:p>
            <a:pPr lvl="0" algn="ctr">
              <a:lnSpc>
                <a:spcPct val="130000"/>
              </a:lnSpc>
              <a:buNone/>
            </a:pPr>
            <a:r>
              <a:rPr lang="en-US" dirty="0">
                <a:solidFill>
                  <a:srgbClr val="000000"/>
                </a:solidFill>
              </a:rPr>
              <a:t>Applicants seeking CPMG support MUST submit the </a:t>
            </a:r>
            <a:r>
              <a:rPr lang="en-US" dirty="0">
                <a:solidFill>
                  <a:srgbClr val="000000"/>
                </a:solidFill>
                <a:hlinkClick r:id="rId4"/>
              </a:rPr>
              <a:t>online form</a:t>
            </a:r>
            <a:r>
              <a:rPr lang="en-US" dirty="0">
                <a:solidFill>
                  <a:srgbClr val="000000"/>
                </a:solidFill>
              </a:rPr>
              <a:t> outlining their request by </a:t>
            </a:r>
          </a:p>
          <a:p>
            <a:pPr lvl="0" algn="ctr">
              <a:lnSpc>
                <a:spcPct val="130000"/>
              </a:lnSpc>
              <a:buNone/>
            </a:pPr>
            <a:r>
              <a:rPr lang="en-US" b="1" dirty="0">
                <a:solidFill>
                  <a:srgbClr val="000000"/>
                </a:solidFill>
              </a:rPr>
              <a:t>1 May 2026.</a:t>
            </a:r>
            <a:endParaRPr lang="en-AU" b="1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C31A217-5EFD-A4B8-FEAB-579D84CD3336}"/>
              </a:ext>
            </a:extLst>
          </p:cNvPr>
          <p:cNvSpPr/>
          <p:nvPr/>
        </p:nvSpPr>
        <p:spPr>
          <a:xfrm>
            <a:off x="5771953" y="4548882"/>
            <a:ext cx="3276000" cy="1836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108000" rtlCol="0" anchor="ctr"/>
          <a:lstStyle/>
          <a:p>
            <a:pPr lvl="0" algn="ctr" defTabSz="914400">
              <a:lnSpc>
                <a:spcPct val="130000"/>
              </a:lnSpc>
              <a:spcAft>
                <a:spcPts val="600"/>
              </a:spcAft>
              <a:defRPr/>
            </a:pPr>
            <a:r>
              <a:rPr lang="en-AU" b="1" dirty="0">
                <a:solidFill>
                  <a:schemeClr val="tx2"/>
                </a:solidFill>
                <a:cs typeface="Arial"/>
              </a:rPr>
              <a:t>Capital Item Funding:</a:t>
            </a:r>
            <a:endParaRPr lang="en-AU" dirty="0">
              <a:solidFill>
                <a:schemeClr val="tx2"/>
              </a:solidFill>
            </a:endParaRPr>
          </a:p>
          <a:p>
            <a:pPr lvl="0" algn="ctr">
              <a:lnSpc>
                <a:spcPct val="120000"/>
              </a:lnSpc>
            </a:pPr>
            <a:r>
              <a:rPr lang="en-US" dirty="0">
                <a:solidFill>
                  <a:srgbClr val="000000"/>
                </a:solidFill>
              </a:rPr>
              <a:t>Groups with 2+ years of demonstrated community engagement may apply for up to $10,000 in capital items.</a:t>
            </a:r>
            <a:endParaRPr lang="en-AU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DFFB702-EB58-DA2D-A9E0-6A5751A70D4E}"/>
              </a:ext>
            </a:extLst>
          </p:cNvPr>
          <p:cNvSpPr/>
          <p:nvPr/>
        </p:nvSpPr>
        <p:spPr>
          <a:xfrm>
            <a:off x="9466080" y="2674360"/>
            <a:ext cx="2396056" cy="3466121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108000" rtlCol="0" anchor="ctr"/>
          <a:lstStyle/>
          <a:p>
            <a:pPr lvl="0" algn="ctr" defTabSz="914400">
              <a:lnSpc>
                <a:spcPct val="130000"/>
              </a:lnSpc>
              <a:spcAft>
                <a:spcPts val="600"/>
              </a:spcAft>
              <a:defRPr/>
            </a:pPr>
            <a:r>
              <a:rPr lang="en-AU" b="1" dirty="0" err="1">
                <a:solidFill>
                  <a:schemeClr val="tx2"/>
                </a:solidFill>
                <a:cs typeface="Arial"/>
              </a:rPr>
              <a:t>Auspicing</a:t>
            </a:r>
            <a:r>
              <a:rPr lang="en-AU" b="1" dirty="0">
                <a:solidFill>
                  <a:schemeClr val="tx2"/>
                </a:solidFill>
                <a:cs typeface="Arial"/>
              </a:rPr>
              <a:t>:</a:t>
            </a:r>
            <a:endParaRPr lang="en-AU" dirty="0">
              <a:solidFill>
                <a:schemeClr val="tx2"/>
              </a:solidFill>
            </a:endParaRPr>
          </a:p>
          <a:p>
            <a:pPr lvl="0" algn="ctr">
              <a:lnSpc>
                <a:spcPct val="130000"/>
              </a:lnSpc>
              <a:buClr>
                <a:srgbClr val="FFFFFF"/>
              </a:buClr>
            </a:pPr>
            <a:r>
              <a:rPr lang="en-US" dirty="0">
                <a:solidFill>
                  <a:srgbClr val="000000"/>
                </a:solidFill>
              </a:rPr>
              <a:t>Groups applying under the auspice of another </a:t>
            </a:r>
            <a:r>
              <a:rPr lang="en-US" dirty="0" err="1">
                <a:solidFill>
                  <a:srgbClr val="000000"/>
                </a:solidFill>
              </a:rPr>
              <a:t>organisation</a:t>
            </a:r>
            <a:r>
              <a:rPr lang="en-US" dirty="0">
                <a:solidFill>
                  <a:srgbClr val="000000"/>
                </a:solidFill>
              </a:rPr>
              <a:t> must complete and submit the </a:t>
            </a:r>
            <a:r>
              <a:rPr lang="en-AU" dirty="0">
                <a:solidFill>
                  <a:srgbClr val="000000"/>
                </a:solidFill>
                <a:hlinkClick r:id="rId5"/>
              </a:rPr>
              <a:t>PAP Auspice Agreement Form </a:t>
            </a:r>
            <a:r>
              <a:rPr lang="en-AU" dirty="0">
                <a:solidFill>
                  <a:srgbClr val="000000"/>
                </a:solidFill>
              </a:rPr>
              <a:t>and with their application</a:t>
            </a:r>
            <a:r>
              <a:rPr lang="en-AU" i="1" dirty="0">
                <a:solidFill>
                  <a:srgbClr val="000000"/>
                </a:solidFill>
              </a:rPr>
              <a:t>. </a:t>
            </a:r>
            <a:endParaRPr lang="en-AU" sz="2000" i="1" dirty="0">
              <a:solidFill>
                <a:srgbClr val="000000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2F4C1C6-EAE2-8D69-C8EA-30D30FEE2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86154" y="2730191"/>
            <a:ext cx="828000" cy="828000"/>
            <a:chOff x="150493" y="2567126"/>
            <a:chExt cx="828000" cy="828000"/>
          </a:xfrm>
        </p:grpSpPr>
        <p:sp>
          <p:nvSpPr>
            <p:cNvPr id="35" name="Circle">
              <a:extLst>
                <a:ext uri="{FF2B5EF4-FFF2-40B4-BE49-F238E27FC236}">
                  <a16:creationId xmlns:a16="http://schemas.microsoft.com/office/drawing/2014/main" id="{CE100347-F7AD-DF8F-DE9C-E462D3CFAA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 flipH="1">
              <a:off x="150493" y="2567126"/>
              <a:ext cx="828000" cy="828000"/>
            </a:xfrm>
            <a:prstGeom prst="ellipse">
              <a:avLst/>
            </a:prstGeom>
            <a:solidFill>
              <a:schemeClr val="bg2"/>
            </a:solidFill>
            <a:ln w="38100" cap="flat">
              <a:solidFill>
                <a:schemeClr val="tx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lang="en-AU" sz="2532" noProof="0">
                <a:latin typeface="Arial" panose="020B0604020202020204" pitchFamily="34" charset="0"/>
              </a:endParaRPr>
            </a:p>
          </p:txBody>
        </p:sp>
        <p:pic>
          <p:nvPicPr>
            <p:cNvPr id="36" name="Graphic 35" descr="Agriculture outline">
              <a:extLst>
                <a:ext uri="{FF2B5EF4-FFF2-40B4-BE49-F238E27FC236}">
                  <a16:creationId xmlns:a16="http://schemas.microsoft.com/office/drawing/2014/main" id="{09976107-DF6C-7F93-7B34-43EC58F13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95488" y="2596154"/>
              <a:ext cx="720000" cy="7200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05C51DF-D8FA-3B38-69B2-5F858EACA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199722" y="4189046"/>
            <a:ext cx="810868" cy="819143"/>
            <a:chOff x="4443653" y="3990104"/>
            <a:chExt cx="828495" cy="836950"/>
          </a:xfrm>
        </p:grpSpPr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7F27684E-ED28-5E8E-9510-021169B69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4443653" y="3990104"/>
              <a:ext cx="827609" cy="827609"/>
            </a:xfrm>
            <a:prstGeom prst="rect">
              <a:avLst/>
            </a:prstGeom>
          </p:spPr>
        </p:pic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42CC5E7-82B8-EFFE-FA11-C11F4774D123}"/>
                </a:ext>
              </a:extLst>
            </p:cNvPr>
            <p:cNvSpPr/>
            <p:nvPr/>
          </p:nvSpPr>
          <p:spPr>
            <a:xfrm>
              <a:off x="4444148" y="3999054"/>
              <a:ext cx="828000" cy="828000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id="{70443003-C610-4FBB-F1E3-B79874B0B2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5192914" y="2517529"/>
            <a:ext cx="828000" cy="828000"/>
          </a:xfrm>
          <a:prstGeom prst="rect">
            <a:avLst/>
          </a:prstGeom>
        </p:spPr>
      </p:pic>
      <p:sp>
        <p:nvSpPr>
          <p:cNvPr id="55" name="Oval 54">
            <a:extLst>
              <a:ext uri="{FF2B5EF4-FFF2-40B4-BE49-F238E27FC236}">
                <a16:creationId xmlns:a16="http://schemas.microsoft.com/office/drawing/2014/main" id="{0244CD3A-D3A4-0A0B-DED0-C80F166812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10914" y="2535529"/>
            <a:ext cx="792000" cy="792000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C095B99-D4C2-17B0-C84C-3FDDB77DB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340942" y="2484794"/>
            <a:ext cx="756000" cy="756000"/>
            <a:chOff x="11365065" y="2083031"/>
            <a:chExt cx="756000" cy="756000"/>
          </a:xfrm>
        </p:grpSpPr>
        <p:pic>
          <p:nvPicPr>
            <p:cNvPr id="53" name="Graphic 52" descr="Working for us icon">
              <a:extLst>
                <a:ext uri="{FF2B5EF4-FFF2-40B4-BE49-F238E27FC236}">
                  <a16:creationId xmlns:a16="http://schemas.microsoft.com/office/drawing/2014/main" id="{4935AE2E-A0EC-964A-C41E-7830972B2307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11365065" y="2083031"/>
              <a:ext cx="756000" cy="756000"/>
            </a:xfrm>
            <a:prstGeom prst="rect">
              <a:avLst/>
            </a:prstGeom>
          </p:spPr>
        </p:pic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0096729-F24B-B50A-54A8-063986AB9418}"/>
                </a:ext>
              </a:extLst>
            </p:cNvPr>
            <p:cNvSpPr/>
            <p:nvPr/>
          </p:nvSpPr>
          <p:spPr>
            <a:xfrm>
              <a:off x="11374065" y="2092031"/>
              <a:ext cx="738000" cy="738000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8CE7B0FC-A9F1-2FCC-5A92-4A3BF963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44287" y="4690012"/>
            <a:ext cx="828000" cy="828000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6B5197D-EA93-CFC6-9E84-8D712A3F76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12550" y="4871685"/>
            <a:ext cx="684000" cy="46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224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5EE4E27-7312-164B-9CD3-D06ACB727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0389" y="2011819"/>
            <a:ext cx="11700000" cy="4505269"/>
          </a:xfrm>
          <a:prstGeom prst="rect">
            <a:avLst/>
          </a:prstGeom>
          <a:solidFill>
            <a:srgbClr val="CBDCD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E8B7C99D-BA6E-D145-9177-B4D171B87C7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9398"/>
            <a:ext cx="10232558" cy="1149531"/>
          </a:xfrm>
        </p:spPr>
        <p:txBody>
          <a:bodyPr/>
          <a:lstStyle/>
          <a:p>
            <a:r>
              <a:rPr lang="en-AU" sz="4000" noProof="0" dirty="0">
                <a:solidFill>
                  <a:schemeClr val="tx2"/>
                </a:solidFill>
              </a:rPr>
              <a:t>Eligible Activities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17CD32-B98C-6146-8615-864A1B610A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424890"/>
            <a:ext cx="2743200" cy="365125"/>
          </a:xfrm>
        </p:spPr>
        <p:txBody>
          <a:bodyPr/>
          <a:lstStyle/>
          <a:p>
            <a:fld id="{10F38EA1-A2B3-734E-8FE4-2A14DB32A8FE}" type="slidenum">
              <a:rPr lang="en-AU" noProof="0" smtClean="0"/>
              <a:pPr/>
              <a:t>33</a:t>
            </a:fld>
            <a:endParaRPr lang="en-AU" noProof="0"/>
          </a:p>
        </p:txBody>
      </p:sp>
      <p:sp>
        <p:nvSpPr>
          <p:cNvPr id="10" name="TextBox 9" descr="Funding can only be used for items directly related to the delivery of the project.">
            <a:extLst>
              <a:ext uri="{FF2B5EF4-FFF2-40B4-BE49-F238E27FC236}">
                <a16:creationId xmlns:a16="http://schemas.microsoft.com/office/drawing/2014/main" id="{64A0DB73-FBBD-F04A-B21D-F3F84FCE65A7}"/>
              </a:ext>
            </a:extLst>
          </p:cNvPr>
          <p:cNvSpPr txBox="1"/>
          <p:nvPr/>
        </p:nvSpPr>
        <p:spPr>
          <a:xfrm>
            <a:off x="228601" y="1226737"/>
            <a:ext cx="11734800" cy="2348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en-AU" sz="1700" b="1" spc="113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 CAN ONLY BE USED FOR ITEMS DIRECTLY RELATED TO THE DELIVERY OF THE PROJECT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A261DB0-0E63-450D-A4CB-4EAB4B5E3EE2}"/>
              </a:ext>
            </a:extLst>
          </p:cNvPr>
          <p:cNvSpPr>
            <a:spLocks noChangeArrowheads="1"/>
          </p:cNvSpPr>
          <p:nvPr/>
        </p:nvSpPr>
        <p:spPr bwMode="gray">
          <a:xfrm>
            <a:off x="240389" y="1577314"/>
            <a:ext cx="11700000" cy="432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lIns="108000" tIns="108000" rIns="108000" bIns="108000" anchor="ctr"/>
          <a:lstStyle/>
          <a:p>
            <a:pPr algn="ctr">
              <a:defRPr/>
            </a:pPr>
            <a:r>
              <a:rPr lang="en-AU" sz="2000" b="1" kern="0" noProof="0" dirty="0">
                <a:solidFill>
                  <a:srgbClr val="FFFFFF"/>
                </a:solidFill>
                <a:cs typeface="Arial" panose="020B0604020202020204" pitchFamily="34" charset="0"/>
              </a:rPr>
              <a:t>What may be funded?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789B264A-4ACF-D40F-F0CB-43E84E686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60292" y="3485363"/>
            <a:ext cx="789391" cy="51312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C2D622D0-AD0A-B57D-C182-C5EBD1C72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6733" y="3394024"/>
            <a:ext cx="644733" cy="63577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20B4ED98-7ADE-A238-2DCE-572549F04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73941" y="5514381"/>
            <a:ext cx="678309" cy="741874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4229F4AD-062C-F34A-B4B8-D10CD9F986A7}"/>
              </a:ext>
            </a:extLst>
          </p:cNvPr>
          <p:cNvSpPr/>
          <p:nvPr/>
        </p:nvSpPr>
        <p:spPr>
          <a:xfrm>
            <a:off x="420389" y="2194506"/>
            <a:ext cx="2340000" cy="9000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108000" rtlCol="0" anchor="ctr"/>
          <a:lstStyle/>
          <a:p>
            <a:pPr algn="ctr">
              <a:lnSpc>
                <a:spcPct val="130000"/>
              </a:lnSpc>
            </a:pPr>
            <a:r>
              <a:rPr lang="en-AU" sz="1400" b="1" noProof="0" dirty="0">
                <a:solidFill>
                  <a:schemeClr val="bg1"/>
                </a:solidFill>
              </a:rPr>
              <a:t>Consultants, facilitators and presenters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399F1F2-DCB6-B367-C73E-799569A57538}"/>
              </a:ext>
            </a:extLst>
          </p:cNvPr>
          <p:cNvSpPr/>
          <p:nvPr/>
        </p:nvSpPr>
        <p:spPr>
          <a:xfrm>
            <a:off x="420389" y="3278878"/>
            <a:ext cx="2340000" cy="9000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2000" rIns="36000" bIns="108000" rtlCol="0" anchor="ctr"/>
          <a:lstStyle/>
          <a:p>
            <a:pPr algn="ctr">
              <a:lnSpc>
                <a:spcPct val="130000"/>
              </a:lnSpc>
            </a:pPr>
            <a:r>
              <a:rPr lang="en-US" sz="1400" b="1" noProof="0" dirty="0">
                <a:solidFill>
                  <a:schemeClr val="bg1"/>
                </a:solidFill>
              </a:rPr>
              <a:t>Project officer time to deliver measurable project activities</a:t>
            </a:r>
            <a:endParaRPr lang="en-AU" sz="1400" b="1" noProof="0" dirty="0">
              <a:solidFill>
                <a:schemeClr val="bg1"/>
              </a:solidFill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45495084-4604-2797-FC3D-B25BECD1CE80}"/>
              </a:ext>
            </a:extLst>
          </p:cNvPr>
          <p:cNvSpPr/>
          <p:nvPr/>
        </p:nvSpPr>
        <p:spPr>
          <a:xfrm>
            <a:off x="420389" y="4362142"/>
            <a:ext cx="2340000" cy="9000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108000" rtlCol="0" anchor="ctr"/>
          <a:lstStyle/>
          <a:p>
            <a:pPr algn="ctr">
              <a:lnSpc>
                <a:spcPct val="130000"/>
              </a:lnSpc>
            </a:pPr>
            <a:r>
              <a:rPr lang="en-AU" sz="1400" b="1" noProof="0" dirty="0">
                <a:solidFill>
                  <a:schemeClr val="bg1"/>
                </a:solidFill>
              </a:rPr>
              <a:t>Training or educational course fees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E2573140-8CD2-7A10-D711-8B65987292E5}"/>
              </a:ext>
            </a:extLst>
          </p:cNvPr>
          <p:cNvSpPr/>
          <p:nvPr/>
        </p:nvSpPr>
        <p:spPr>
          <a:xfrm>
            <a:off x="421032" y="5435318"/>
            <a:ext cx="2340000" cy="9000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108000" rtlCol="0" anchor="ctr"/>
          <a:lstStyle/>
          <a:p>
            <a:pPr algn="ctr">
              <a:lnSpc>
                <a:spcPct val="130000"/>
              </a:lnSpc>
            </a:pPr>
            <a:r>
              <a:rPr lang="en-AU" sz="1400" b="1" noProof="0" dirty="0">
                <a:solidFill>
                  <a:schemeClr val="bg1"/>
                </a:solidFill>
              </a:rPr>
              <a:t>Publicity, communications, and marketing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25A2910C-8EA2-25BC-115E-F9864CCEB3EC}"/>
              </a:ext>
            </a:extLst>
          </p:cNvPr>
          <p:cNvSpPr/>
          <p:nvPr/>
        </p:nvSpPr>
        <p:spPr>
          <a:xfrm>
            <a:off x="3603274" y="2194506"/>
            <a:ext cx="2340000" cy="9000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108000" rtlCol="0" anchor="ctr"/>
          <a:lstStyle/>
          <a:p>
            <a:pPr algn="ctr">
              <a:lnSpc>
                <a:spcPct val="130000"/>
              </a:lnSpc>
            </a:pPr>
            <a:r>
              <a:rPr lang="en-AU" sz="1400" b="1" noProof="0" dirty="0">
                <a:solidFill>
                  <a:schemeClr val="tx1"/>
                </a:solidFill>
                <a:ea typeface="+mn-lt"/>
                <a:cs typeface="+mn-lt"/>
              </a:rPr>
              <a:t>Resource materials </a:t>
            </a:r>
          </a:p>
          <a:p>
            <a:pPr algn="ctr">
              <a:lnSpc>
                <a:spcPct val="130000"/>
              </a:lnSpc>
            </a:pPr>
            <a:r>
              <a:rPr lang="en-AU" sz="1400" b="1" noProof="0" dirty="0">
                <a:solidFill>
                  <a:schemeClr val="tx1"/>
                </a:solidFill>
                <a:ea typeface="+mn-lt"/>
                <a:cs typeface="+mn-lt"/>
              </a:rPr>
              <a:t>and consumable items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2B5D0135-4AD7-9F8B-DC7E-64F18F5FBAFE}"/>
              </a:ext>
            </a:extLst>
          </p:cNvPr>
          <p:cNvSpPr/>
          <p:nvPr/>
        </p:nvSpPr>
        <p:spPr>
          <a:xfrm>
            <a:off x="3592097" y="3274475"/>
            <a:ext cx="2340000" cy="9000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108000" rtlCol="0" anchor="ctr"/>
          <a:lstStyle/>
          <a:p>
            <a:pPr algn="ctr">
              <a:lnSpc>
                <a:spcPct val="130000"/>
              </a:lnSpc>
            </a:pPr>
            <a:r>
              <a:rPr lang="en-AU" sz="1400" b="1" noProof="0" dirty="0">
                <a:solidFill>
                  <a:schemeClr val="tx1"/>
                </a:solidFill>
              </a:rPr>
              <a:t>Website and app development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EEEBF74B-E4A0-5CDE-4DC6-3D1F069ECB25}"/>
              </a:ext>
            </a:extLst>
          </p:cNvPr>
          <p:cNvSpPr/>
          <p:nvPr/>
        </p:nvSpPr>
        <p:spPr>
          <a:xfrm>
            <a:off x="3592097" y="4362142"/>
            <a:ext cx="2340000" cy="9000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108000" rtlCol="0" anchor="ctr"/>
          <a:lstStyle/>
          <a:p>
            <a:pPr algn="ctr">
              <a:lnSpc>
                <a:spcPct val="130000"/>
              </a:lnSpc>
            </a:pPr>
            <a:r>
              <a:rPr lang="en-AU" sz="1400" b="1" noProof="0" dirty="0">
                <a:solidFill>
                  <a:schemeClr val="tx1"/>
                </a:solidFill>
              </a:rPr>
              <a:t>Photography, videography and video production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13ED58DF-3294-56E2-CF2E-613694525F09}"/>
              </a:ext>
            </a:extLst>
          </p:cNvPr>
          <p:cNvSpPr/>
          <p:nvPr/>
        </p:nvSpPr>
        <p:spPr>
          <a:xfrm>
            <a:off x="3592097" y="5440013"/>
            <a:ext cx="2340000" cy="9000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108000" rtlCol="0" anchor="ctr"/>
          <a:lstStyle/>
          <a:p>
            <a:pPr algn="ctr">
              <a:lnSpc>
                <a:spcPct val="130000"/>
              </a:lnSpc>
            </a:pPr>
            <a:r>
              <a:rPr lang="en-AU" sz="1400" b="1" noProof="0" dirty="0">
                <a:solidFill>
                  <a:schemeClr val="tx1"/>
                </a:solidFill>
              </a:rPr>
              <a:t>Hire of equipment and venues for events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C39CE95-9FC4-FA88-4901-15396CAB4E8A}"/>
              </a:ext>
            </a:extLst>
          </p:cNvPr>
          <p:cNvSpPr/>
          <p:nvPr/>
        </p:nvSpPr>
        <p:spPr>
          <a:xfrm>
            <a:off x="6786159" y="2193590"/>
            <a:ext cx="2340000" cy="9000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2000" rIns="36000" bIns="108000" rtlCol="0" anchor="ctr"/>
          <a:lstStyle/>
          <a:p>
            <a:pPr algn="ctr">
              <a:lnSpc>
                <a:spcPct val="130000"/>
              </a:lnSpc>
            </a:pPr>
            <a:r>
              <a:rPr lang="en-US" sz="1400" b="1" noProof="0" dirty="0">
                <a:solidFill>
                  <a:schemeClr val="bg1"/>
                </a:solidFill>
              </a:rPr>
              <a:t>Project management and administration costs capped at 15%</a:t>
            </a:r>
            <a:endParaRPr lang="en-AU" sz="500" noProof="0" dirty="0">
              <a:solidFill>
                <a:schemeClr val="bg1"/>
              </a:solidFill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921AD852-45D8-28C4-5DF2-AC64DECF9B79}"/>
              </a:ext>
            </a:extLst>
          </p:cNvPr>
          <p:cNvSpPr/>
          <p:nvPr/>
        </p:nvSpPr>
        <p:spPr>
          <a:xfrm>
            <a:off x="6786159" y="3291926"/>
            <a:ext cx="2340000" cy="9000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108000" rtlCol="0" anchor="ctr"/>
          <a:lstStyle/>
          <a:p>
            <a:pPr algn="ctr">
              <a:lnSpc>
                <a:spcPct val="130000"/>
              </a:lnSpc>
              <a:spcBef>
                <a:spcPts val="150"/>
              </a:spcBef>
              <a:spcAft>
                <a:spcPts val="150"/>
              </a:spcAft>
            </a:pPr>
            <a:r>
              <a:rPr lang="en-AU" sz="1400" b="1" noProof="0" dirty="0">
                <a:solidFill>
                  <a:schemeClr val="bg1"/>
                </a:solidFill>
                <a:ea typeface="+mn-lt"/>
                <a:cs typeface="+mn-lt"/>
              </a:rPr>
              <a:t>Advertising, printing, design, and postage</a:t>
            </a:r>
            <a:endParaRPr lang="en-AU" sz="1400" b="1" noProof="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F8B2228-8762-8D08-50E7-7CA433DB857E}"/>
              </a:ext>
            </a:extLst>
          </p:cNvPr>
          <p:cNvSpPr/>
          <p:nvPr/>
        </p:nvSpPr>
        <p:spPr>
          <a:xfrm>
            <a:off x="6786159" y="5450242"/>
            <a:ext cx="2340000" cy="9000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2000" rIns="36000" bIns="108000" rtlCol="0" anchor="ctr"/>
          <a:lstStyle/>
          <a:p>
            <a:pPr algn="ctr">
              <a:lnSpc>
                <a:spcPct val="120000"/>
              </a:lnSpc>
            </a:pPr>
            <a:r>
              <a:rPr lang="en-AU" sz="1400" b="1" noProof="0" dirty="0">
                <a:solidFill>
                  <a:schemeClr val="bg1"/>
                </a:solidFill>
              </a:rPr>
              <a:t>Food and non-alcoholic beverages </a:t>
            </a:r>
            <a:r>
              <a:rPr lang="en-AU" sz="1400" noProof="0" dirty="0">
                <a:solidFill>
                  <a:schemeClr val="bg1"/>
                </a:solidFill>
              </a:rPr>
              <a:t>– </a:t>
            </a:r>
            <a:r>
              <a:rPr lang="en-AU" sz="1200" i="1" dirty="0">
                <a:solidFill>
                  <a:schemeClr val="bg1"/>
                </a:solidFill>
              </a:rPr>
              <a:t>e.g.</a:t>
            </a:r>
            <a:r>
              <a:rPr lang="en-AU" sz="1200" i="1" noProof="0" dirty="0">
                <a:solidFill>
                  <a:schemeClr val="bg1"/>
                </a:solidFill>
              </a:rPr>
              <a:t> light event catering</a:t>
            </a:r>
            <a:r>
              <a:rPr lang="en-AU" sz="1400" noProof="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41104565-9F5E-EBEC-FE63-52E675A4A664}"/>
              </a:ext>
            </a:extLst>
          </p:cNvPr>
          <p:cNvSpPr/>
          <p:nvPr/>
        </p:nvSpPr>
        <p:spPr>
          <a:xfrm>
            <a:off x="6786159" y="4371982"/>
            <a:ext cx="2340000" cy="9000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108000" rtlCol="0" anchor="ctr"/>
          <a:lstStyle/>
          <a:p>
            <a:pPr algn="ctr">
              <a:lnSpc>
                <a:spcPct val="130000"/>
              </a:lnSpc>
            </a:pPr>
            <a:r>
              <a:rPr lang="en-AU" sz="1400" b="1" noProof="0" dirty="0">
                <a:solidFill>
                  <a:schemeClr val="bg1"/>
                </a:solidFill>
              </a:rPr>
              <a:t>Transport and travel within Victoria for project delivery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92942D9B-A7CC-E2E7-6A0E-6DDE39A0F5E4}"/>
              </a:ext>
            </a:extLst>
          </p:cNvPr>
          <p:cNvSpPr/>
          <p:nvPr/>
        </p:nvSpPr>
        <p:spPr>
          <a:xfrm>
            <a:off x="10125075" y="3093590"/>
            <a:ext cx="1628175" cy="235665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2000" rIns="36000" bIns="108000" rtlCol="0" anchor="ctr"/>
          <a:lstStyle/>
          <a:p>
            <a:pPr algn="ctr">
              <a:lnSpc>
                <a:spcPct val="130000"/>
              </a:lnSpc>
            </a:pPr>
            <a:r>
              <a:rPr lang="en-AU" sz="1600" b="1" noProof="0" dirty="0">
                <a:solidFill>
                  <a:schemeClr val="bg1"/>
                </a:solidFill>
              </a:rPr>
              <a:t>Capital items up to $3,000 </a:t>
            </a:r>
          </a:p>
          <a:p>
            <a:pPr algn="ctr">
              <a:lnSpc>
                <a:spcPct val="130000"/>
              </a:lnSpc>
            </a:pPr>
            <a:r>
              <a:rPr lang="en-AU" sz="1200" b="1" i="1" u="sng" dirty="0">
                <a:solidFill>
                  <a:schemeClr val="bg1"/>
                </a:solidFill>
              </a:rPr>
              <a:t>OR</a:t>
            </a:r>
            <a:r>
              <a:rPr lang="en-AU" sz="1200" b="1" i="1" dirty="0">
                <a:solidFill>
                  <a:schemeClr val="bg1"/>
                </a:solidFill>
              </a:rPr>
              <a:t> Groups with 2+</a:t>
            </a:r>
            <a:r>
              <a:rPr lang="en-AU" sz="1200" b="1" i="1" noProof="0" dirty="0">
                <a:solidFill>
                  <a:schemeClr val="bg1"/>
                </a:solidFill>
              </a:rPr>
              <a:t> years’ sustained community engagement may access up to $10,000 in capital items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6D2D2547-FF64-DD99-4E49-FC7546700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9876" y="5435318"/>
            <a:ext cx="822885" cy="900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75F5FAE4-5518-BE39-DFEA-C1FD01B9CE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94522" y="3406900"/>
            <a:ext cx="674561" cy="70072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722E9CC-D89C-2E44-B10D-7496F2003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99513" y="4476758"/>
            <a:ext cx="652737" cy="655158"/>
          </a:xfrm>
          <a:prstGeom prst="rect">
            <a:avLst/>
          </a:prstGeom>
          <a:ln>
            <a:noFill/>
          </a:ln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7CAE7650-B0B3-DD90-0E54-421741E44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39883" y="5575740"/>
            <a:ext cx="862180" cy="58455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DC2A51B-DC87-168C-A81B-47BCEDBCC9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59200" y="2357279"/>
            <a:ext cx="701952" cy="473613"/>
          </a:xfrm>
          <a:prstGeom prst="rect">
            <a:avLst/>
          </a:prstGeom>
        </p:spPr>
      </p:pic>
      <p:sp>
        <p:nvSpPr>
          <p:cNvPr id="75" name="Speech Bubble: Oval 74">
            <a:extLst>
              <a:ext uri="{FF2B5EF4-FFF2-40B4-BE49-F238E27FC236}">
                <a16:creationId xmlns:a16="http://schemas.microsoft.com/office/drawing/2014/main" id="{F401539C-02DC-EEEF-D6CB-B297129E9D9C}"/>
              </a:ext>
            </a:extLst>
          </p:cNvPr>
          <p:cNvSpPr/>
          <p:nvPr/>
        </p:nvSpPr>
        <p:spPr>
          <a:xfrm rot="1322664">
            <a:off x="10352189" y="1736700"/>
            <a:ext cx="1476000" cy="1008000"/>
          </a:xfrm>
          <a:prstGeom prst="wedgeEllipseCallout">
            <a:avLst/>
          </a:prstGeom>
          <a:solidFill>
            <a:schemeClr val="accent4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b="1" noProof="0" dirty="0">
                <a:solidFill>
                  <a:schemeClr val="accent1"/>
                </a:solidFill>
              </a:rPr>
              <a:t>NOT LIMITED TO 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52109C9F-56B7-7CD7-03CF-B83DC6A6C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45849" y="2335080"/>
            <a:ext cx="789391" cy="570882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1F5F5D0D-C943-E10E-E716-66E9EFDCB1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76277" y="4509796"/>
            <a:ext cx="789391" cy="63998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6C48DF46-4233-CDED-BCF7-340B9C15E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8581" y="2395138"/>
            <a:ext cx="664070" cy="5587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1FDEB0-3ECE-568E-1A53-26B3AD4DC9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51563" y="4592926"/>
            <a:ext cx="684000" cy="4228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CAF4D9-3CB2-5176-5739-F53CA983C6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29226" y="5579155"/>
            <a:ext cx="684000" cy="46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7657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7206A-0E6E-4E85-3BDF-60CA4A5B8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3D2D49-2873-E0BB-0EFF-702A8C1B8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-785"/>
            <a:ext cx="10232558" cy="1149531"/>
          </a:xfrm>
        </p:spPr>
        <p:txBody>
          <a:bodyPr/>
          <a:lstStyle/>
          <a:p>
            <a:r>
              <a:rPr lang="en-AU" sz="4000" noProof="0" dirty="0">
                <a:solidFill>
                  <a:schemeClr val="tx2"/>
                </a:solidFill>
              </a:rPr>
              <a:t>Potential Outputs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16F2D2-6829-60BF-EC89-6F97F7CB4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AU" noProof="0" smtClean="0"/>
              <a:pPr/>
              <a:t>34</a:t>
            </a:fld>
            <a:endParaRPr lang="en-AU" noProof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E26447-2B06-14A1-5AD6-ACE3FA2568D3}"/>
              </a:ext>
            </a:extLst>
          </p:cNvPr>
          <p:cNvSpPr txBox="1"/>
          <p:nvPr/>
        </p:nvSpPr>
        <p:spPr>
          <a:xfrm>
            <a:off x="609599" y="1176690"/>
            <a:ext cx="10950819" cy="61858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AU" b="1" cap="all" spc="113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be asked to specify the number and type of outputs your group intends to complete as part of your project.</a:t>
            </a:r>
          </a:p>
        </p:txBody>
      </p:sp>
      <p:graphicFrame>
        <p:nvGraphicFramePr>
          <p:cNvPr id="4" name="Table 3" descr="See Grant guidelines for table details">
            <a:extLst>
              <a:ext uri="{FF2B5EF4-FFF2-40B4-BE49-F238E27FC236}">
                <a16:creationId xmlns:a16="http://schemas.microsoft.com/office/drawing/2014/main" id="{AA2EF0FF-5786-8EA7-8C01-B06B6C591F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290743"/>
              </p:ext>
            </p:extLst>
          </p:nvPr>
        </p:nvGraphicFramePr>
        <p:xfrm>
          <a:off x="621351" y="1836463"/>
          <a:ext cx="10939067" cy="4464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55067">
                  <a:extLst>
                    <a:ext uri="{9D8B030D-6E8A-4147-A177-3AD203B41FA5}">
                      <a16:colId xmlns:a16="http://schemas.microsoft.com/office/drawing/2014/main" val="1812114101"/>
                    </a:ext>
                  </a:extLst>
                </a:gridCol>
                <a:gridCol w="3312000">
                  <a:extLst>
                    <a:ext uri="{9D8B030D-6E8A-4147-A177-3AD203B41FA5}">
                      <a16:colId xmlns:a16="http://schemas.microsoft.com/office/drawing/2014/main" val="496914008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3605945600"/>
                    </a:ext>
                  </a:extLst>
                </a:gridCol>
                <a:gridCol w="3312000">
                  <a:extLst>
                    <a:ext uri="{9D8B030D-6E8A-4147-A177-3AD203B41FA5}">
                      <a16:colId xmlns:a16="http://schemas.microsoft.com/office/drawing/2014/main" val="3698731998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400" noProof="0">
                          <a:effectLst/>
                        </a:rPr>
                        <a:t>Output Type</a:t>
                      </a:r>
                      <a:endParaRPr lang="en-AU" sz="1400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400" noProof="0">
                          <a:effectLst/>
                        </a:rPr>
                        <a:t>Example </a:t>
                      </a:r>
                      <a:endParaRPr lang="en-AU" sz="1400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400" noProof="0">
                          <a:effectLst/>
                        </a:rPr>
                        <a:t>Output Type</a:t>
                      </a:r>
                      <a:endParaRPr lang="en-AU" sz="1400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400" noProof="0">
                          <a:effectLst/>
                        </a:rPr>
                        <a:t>Example </a:t>
                      </a:r>
                      <a:endParaRPr lang="en-AU" sz="1400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03584602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b="1" noProof="0">
                          <a:solidFill>
                            <a:schemeClr val="bg1"/>
                          </a:solidFill>
                          <a:effectLst/>
                        </a:rPr>
                        <a:t>Advertising</a:t>
                      </a:r>
                      <a:endParaRPr lang="en-AU" sz="1200" b="1" noProof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noProof="0" dirty="0">
                          <a:effectLst/>
                        </a:rPr>
                        <a:t>Road signs, print or online promotion of events</a:t>
                      </a:r>
                      <a:endParaRPr lang="en-AU" sz="1200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b="1" noProof="0" dirty="0">
                          <a:solidFill>
                            <a:schemeClr val="bg1"/>
                          </a:solidFill>
                          <a:effectLst/>
                        </a:rPr>
                        <a:t>Online event</a:t>
                      </a:r>
                      <a:endParaRPr lang="en-AU" sz="1200" b="1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noProof="0" dirty="0">
                          <a:effectLst/>
                        </a:rPr>
                        <a:t>Webinar</a:t>
                      </a:r>
                      <a:endParaRPr lang="en-AU" sz="1200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50012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b="1" noProof="0">
                          <a:solidFill>
                            <a:schemeClr val="bg1"/>
                          </a:solidFill>
                          <a:effectLst/>
                        </a:rPr>
                        <a:t>Assessment/Survey</a:t>
                      </a:r>
                      <a:endParaRPr lang="en-AU" sz="1200" b="1" noProof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noProof="0" dirty="0">
                          <a:effectLst/>
                        </a:rPr>
                        <a:t>Post activity evaluation</a:t>
                      </a:r>
                      <a:endParaRPr lang="en-AU" sz="1200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b="1" noProof="0" dirty="0">
                          <a:solidFill>
                            <a:schemeClr val="bg1"/>
                          </a:solidFill>
                          <a:effectLst/>
                        </a:rPr>
                        <a:t>Plan/Strategy</a:t>
                      </a:r>
                      <a:endParaRPr lang="en-AU" sz="1200" b="1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noProof="0" dirty="0">
                          <a:effectLst/>
                        </a:rPr>
                        <a:t>Group plan or strategy for 1 or more species</a:t>
                      </a:r>
                      <a:endParaRPr lang="en-AU" sz="1200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988565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noProof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VIC-SemiBold"/>
                        </a:rPr>
                        <a:t>Capital Item Demonstration</a:t>
                      </a:r>
                    </a:p>
                  </a:txBody>
                  <a:tcPr marL="65502" marR="65502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VIC-SemiBold"/>
                        </a:rPr>
                        <a:t>Appropriate use of a capital item purchased with this grant, e.g. rabbit bait layer</a:t>
                      </a:r>
                    </a:p>
                  </a:txBody>
                  <a:tcPr marL="65502" marR="6550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b="1" noProof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VIC-SemiBold"/>
                        </a:rPr>
                        <a:t>Presentation</a:t>
                      </a:r>
                    </a:p>
                  </a:txBody>
                  <a:tcPr marL="65502" marR="65502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VIC-SemiBold"/>
                        </a:rPr>
                        <a:t>Stakeholder event with subject matter expert led presentation </a:t>
                      </a:r>
                    </a:p>
                  </a:txBody>
                  <a:tcPr marL="65502" marR="6550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61665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b="1" noProof="0">
                          <a:solidFill>
                            <a:schemeClr val="bg1"/>
                          </a:solidFill>
                          <a:effectLst/>
                        </a:rPr>
                        <a:t>Communications</a:t>
                      </a:r>
                      <a:endParaRPr lang="en-AU" sz="1200" b="1" noProof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noProof="0" dirty="0">
                          <a:effectLst/>
                        </a:rPr>
                        <a:t>Social media posts, newsletters, website upgrades</a:t>
                      </a:r>
                      <a:endParaRPr lang="en-AU" sz="1200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b="1" noProof="0" dirty="0">
                          <a:solidFill>
                            <a:schemeClr val="bg1"/>
                          </a:solidFill>
                          <a:effectLst/>
                        </a:rPr>
                        <a:t>Publications</a:t>
                      </a:r>
                      <a:endParaRPr lang="en-AU" sz="1200" b="1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Fact sheets, resource documents, newspaper or journal article</a:t>
                      </a:r>
                      <a:endParaRPr lang="en-AU" sz="1000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654195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noProof="0">
                          <a:effectLst/>
                        </a:rPr>
                        <a:t>Cultural Heritage Activity</a:t>
                      </a:r>
                      <a:endParaRPr lang="en-AU" sz="1200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noProof="0" dirty="0">
                          <a:effectLst/>
                        </a:rPr>
                        <a:t>Traditional owner led training, workshop or on-country learning</a:t>
                      </a:r>
                      <a:endParaRPr lang="en-AU" sz="1200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b="1" noProof="0" dirty="0">
                          <a:solidFill>
                            <a:schemeClr val="bg1"/>
                          </a:solidFill>
                          <a:effectLst/>
                        </a:rPr>
                        <a:t>Research</a:t>
                      </a:r>
                      <a:endParaRPr lang="en-AU" sz="1200" b="1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noProof="0" dirty="0">
                          <a:effectLst/>
                        </a:rPr>
                        <a:t>Research activity with direct community involvement</a:t>
                      </a:r>
                      <a:endParaRPr lang="en-AU" sz="1200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137539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b="1" noProof="0">
                          <a:solidFill>
                            <a:schemeClr val="bg1"/>
                          </a:solidFill>
                          <a:effectLst/>
                        </a:rPr>
                        <a:t>Engagement Activity</a:t>
                      </a:r>
                      <a:endParaRPr lang="en-AU" sz="1200" b="1" noProof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noProof="0" dirty="0">
                          <a:effectLst/>
                        </a:rPr>
                        <a:t>Stand/stall at an event, e.g. Elmore Field days, local market, to engage with interested parties</a:t>
                      </a:r>
                      <a:endParaRPr lang="en-AU" sz="1200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b="1" noProof="0" dirty="0">
                          <a:solidFill>
                            <a:schemeClr val="bg1"/>
                          </a:solidFill>
                          <a:effectLst/>
                        </a:rPr>
                        <a:t>Seminar/Conference/Expo</a:t>
                      </a:r>
                      <a:endParaRPr lang="en-AU" sz="1200" b="1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noProof="0" dirty="0">
                          <a:effectLst/>
                        </a:rPr>
                        <a:t>Formal gathering addressing multiple topics, e.g. present research findings, case studies</a:t>
                      </a:r>
                      <a:endParaRPr lang="en-AU" sz="1200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476638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noProof="0">
                          <a:effectLst/>
                        </a:rPr>
                        <a:t>Field day</a:t>
                      </a:r>
                      <a:endParaRPr lang="en-AU" sz="1200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Farm walk and discussion/presentation</a:t>
                      </a:r>
                      <a:endParaRPr lang="en-AU" sz="1000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b="1" noProof="0" dirty="0">
                          <a:solidFill>
                            <a:schemeClr val="bg1"/>
                          </a:solidFill>
                          <a:effectLst/>
                        </a:rPr>
                        <a:t>Training event</a:t>
                      </a:r>
                      <a:endParaRPr lang="en-AU" sz="1200" b="1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noProof="0" dirty="0">
                          <a:effectLst/>
                        </a:rPr>
                        <a:t>Formal training e.g. VRAN bootcamp, </a:t>
                      </a:r>
                      <a:r>
                        <a:rPr lang="en-AU" sz="1200" noProof="0" dirty="0" err="1">
                          <a:effectLst/>
                        </a:rPr>
                        <a:t>AgVet</a:t>
                      </a:r>
                      <a:r>
                        <a:rPr lang="en-AU" sz="1200" noProof="0" dirty="0">
                          <a:effectLst/>
                        </a:rPr>
                        <a:t> Chemical Course</a:t>
                      </a:r>
                      <a:endParaRPr lang="en-AU" sz="1200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2180149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b="1" noProof="0">
                          <a:solidFill>
                            <a:schemeClr val="bg1"/>
                          </a:solidFill>
                          <a:effectLst/>
                        </a:rPr>
                        <a:t>Mapping</a:t>
                      </a:r>
                      <a:endParaRPr lang="en-AU" sz="1200" b="1" noProof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noProof="0" dirty="0">
                          <a:effectLst/>
                        </a:rPr>
                        <a:t>Weed or pest animal mapping, e.g. using </a:t>
                      </a:r>
                      <a:r>
                        <a:rPr lang="en-AU" sz="1200" noProof="0" dirty="0" err="1">
                          <a:effectLst/>
                        </a:rPr>
                        <a:t>WeedScan</a:t>
                      </a:r>
                      <a:r>
                        <a:rPr lang="en-AU" sz="1200" noProof="0" dirty="0">
                          <a:effectLst/>
                        </a:rPr>
                        <a:t>/</a:t>
                      </a:r>
                      <a:r>
                        <a:rPr lang="en-AU" sz="1200" noProof="0" dirty="0" err="1">
                          <a:effectLst/>
                        </a:rPr>
                        <a:t>FeralScan</a:t>
                      </a:r>
                      <a:endParaRPr lang="en-AU" sz="1200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b="1" noProof="0" dirty="0">
                          <a:solidFill>
                            <a:schemeClr val="bg1"/>
                          </a:solidFill>
                          <a:effectLst/>
                        </a:rPr>
                        <a:t>Video/Audio production</a:t>
                      </a:r>
                      <a:endParaRPr lang="en-AU" sz="1200" b="1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noProof="0" dirty="0">
                          <a:effectLst/>
                        </a:rPr>
                        <a:t>YouTube video, TV ad or podcast</a:t>
                      </a:r>
                      <a:endParaRPr lang="en-AU" sz="1200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44512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noProof="0">
                          <a:effectLst/>
                        </a:rPr>
                        <a:t>Meeting</a:t>
                      </a:r>
                      <a:endParaRPr lang="en-AU" sz="1200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noProof="0" dirty="0">
                          <a:effectLst/>
                        </a:rPr>
                        <a:t>Stakeholder or planning meeting</a:t>
                      </a:r>
                      <a:endParaRPr lang="en-AU" sz="1200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b="1" noProof="0" dirty="0">
                          <a:solidFill>
                            <a:schemeClr val="bg1"/>
                          </a:solidFill>
                          <a:effectLst/>
                        </a:rPr>
                        <a:t>Workshop</a:t>
                      </a:r>
                      <a:endParaRPr lang="en-AU" sz="1200" b="1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noProof="0" dirty="0">
                          <a:effectLst/>
                        </a:rPr>
                        <a:t>Discussion and practical demonstrations</a:t>
                      </a:r>
                      <a:endParaRPr lang="en-AU" sz="1200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885256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3258713-0AFE-7974-4589-C94DD1B5A682}"/>
              </a:ext>
            </a:extLst>
          </p:cNvPr>
          <p:cNvSpPr txBox="1"/>
          <p:nvPr/>
        </p:nvSpPr>
        <p:spPr>
          <a:xfrm>
            <a:off x="1923617" y="6310478"/>
            <a:ext cx="8344765" cy="5475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90488" algn="ctr">
              <a:lnSpc>
                <a:spcPct val="130000"/>
              </a:lnSpc>
            </a:pPr>
            <a:r>
              <a:rPr lang="en-AU" sz="1200" cap="all" noProof="0" dirty="0"/>
              <a:t>If your activity does not fit into any of the above categories, please describe it in the ‘other’ section of the application form.</a:t>
            </a:r>
          </a:p>
        </p:txBody>
      </p:sp>
    </p:spTree>
    <p:extLst>
      <p:ext uri="{BB962C8B-B14F-4D97-AF65-F5344CB8AC3E}">
        <p14:creationId xmlns:p14="http://schemas.microsoft.com/office/powerpoint/2010/main" val="42560377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AE832-08B1-FD12-8A60-F04C0DD01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949" y="385198"/>
            <a:ext cx="6096000" cy="1685847"/>
          </a:xfrm>
        </p:spPr>
        <p:txBody>
          <a:bodyPr/>
          <a:lstStyle/>
          <a:p>
            <a:pPr rtl="0" eaLnBrk="1" fontAlgn="base" latinLnBrk="0" hangingPunct="1">
              <a:lnSpc>
                <a:spcPct val="150000"/>
              </a:lnSpc>
            </a:pPr>
            <a:r>
              <a:rPr lang="en-AU" sz="3600" kern="1200" noProof="0" dirty="0">
                <a:effectLst/>
                <a:ea typeface="+mn-ea"/>
              </a:rPr>
              <a:t>Partnerships Against Pests </a:t>
            </a:r>
            <a:r>
              <a:rPr lang="en-AU" sz="3200" kern="1200" noProof="0" dirty="0">
                <a:effectLst/>
                <a:ea typeface="+mn-ea"/>
              </a:rPr>
              <a:t>Application and Exampl</a:t>
            </a:r>
            <a:r>
              <a:rPr lang="en-AU" sz="3200" noProof="0" dirty="0">
                <a:ea typeface="+mn-ea"/>
              </a:rPr>
              <a:t>es</a:t>
            </a:r>
            <a:endParaRPr lang="en-AU" sz="3200" noProof="0" dirty="0">
              <a:effectLst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CCAE5C-7AEB-CA4E-B634-0C0841A60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AU" noProof="0" smtClean="0"/>
              <a:pPr/>
              <a:t>35</a:t>
            </a:fld>
            <a:endParaRPr lang="en-AU" noProof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AF90F0-E396-F5F3-1A2A-211A56EFB3C8}"/>
              </a:ext>
            </a:extLst>
          </p:cNvPr>
          <p:cNvSpPr txBox="1"/>
          <p:nvPr/>
        </p:nvSpPr>
        <p:spPr>
          <a:xfrm>
            <a:off x="541264" y="2140619"/>
            <a:ext cx="5901369" cy="34093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66700" indent="-266700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400" b="1" noProof="0" dirty="0">
                <a:solidFill>
                  <a:schemeClr val="bg1"/>
                </a:solidFill>
                <a:cs typeface="Arial"/>
              </a:rPr>
              <a:t>Preparing your Application</a:t>
            </a:r>
            <a:endParaRPr lang="en-AU" noProof="0" dirty="0">
              <a:solidFill>
                <a:schemeClr val="bg1"/>
              </a:solidFill>
            </a:endParaRPr>
          </a:p>
          <a:p>
            <a:pPr marL="266700" indent="-266700" fontAlgn="base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400" b="1" noProof="0" dirty="0">
                <a:solidFill>
                  <a:schemeClr val="bg1"/>
                </a:solidFill>
                <a:cs typeface="Arial" panose="020B0604020202020204" pitchFamily="34" charset="0"/>
              </a:rPr>
              <a:t>Budget Template</a:t>
            </a:r>
          </a:p>
          <a:p>
            <a:pPr marL="266700" indent="-266700" fontAlgn="base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400" b="1" noProof="0" dirty="0">
                <a:solidFill>
                  <a:schemeClr val="bg1"/>
                </a:solidFill>
              </a:rPr>
              <a:t>Lessons from </a:t>
            </a:r>
            <a:r>
              <a:rPr lang="en-AU" sz="2400" b="1" dirty="0">
                <a:solidFill>
                  <a:schemeClr val="bg1"/>
                </a:solidFill>
              </a:rPr>
              <a:t>Successful </a:t>
            </a:r>
            <a:r>
              <a:rPr lang="en-AU" sz="2400" b="1" noProof="0" dirty="0">
                <a:solidFill>
                  <a:schemeClr val="bg1"/>
                </a:solidFill>
              </a:rPr>
              <a:t>Applicants</a:t>
            </a:r>
          </a:p>
          <a:p>
            <a:pPr marL="266700" indent="-266700" fontAlgn="base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400" b="1" dirty="0">
                <a:solidFill>
                  <a:schemeClr val="bg1"/>
                </a:solidFill>
                <a:cs typeface="Arial" panose="020B0604020202020204" pitchFamily="34" charset="0"/>
              </a:rPr>
              <a:t>Application Process</a:t>
            </a:r>
          </a:p>
          <a:p>
            <a:pPr marL="266700" indent="-266700" fontAlgn="base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400" b="1" dirty="0">
                <a:solidFill>
                  <a:schemeClr val="bg1"/>
                </a:solidFill>
                <a:cs typeface="Arial" panose="020B0604020202020204" pitchFamily="34" charset="0"/>
              </a:rPr>
              <a:t>Funding Distribution </a:t>
            </a:r>
          </a:p>
        </p:txBody>
      </p:sp>
    </p:spTree>
    <p:extLst>
      <p:ext uri="{BB962C8B-B14F-4D97-AF65-F5344CB8AC3E}">
        <p14:creationId xmlns:p14="http://schemas.microsoft.com/office/powerpoint/2010/main" val="1368241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D85C61-DAE2-8A40-B226-9755FA5CE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232558" cy="1149531"/>
          </a:xfrm>
        </p:spPr>
        <p:txBody>
          <a:bodyPr/>
          <a:lstStyle/>
          <a:p>
            <a:r>
              <a:rPr lang="en-AU" sz="4000" noProof="0" dirty="0">
                <a:solidFill>
                  <a:schemeClr val="tx2"/>
                </a:solidFill>
              </a:rPr>
              <a:t>Preparing a Strong Application</a:t>
            </a:r>
            <a:endParaRPr lang="en-AU" sz="4000" noProof="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038919-F0E0-E7A4-BBC0-EE4451920254}"/>
              </a:ext>
            </a:extLst>
          </p:cNvPr>
          <p:cNvSpPr txBox="1"/>
          <p:nvPr/>
        </p:nvSpPr>
        <p:spPr>
          <a:xfrm>
            <a:off x="3770663" y="1326916"/>
            <a:ext cx="4650674" cy="23572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AU" sz="2000" b="1" spc="113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KEY INCLUSIONS: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CA4DD051-9244-CBA4-A363-017637BB0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8234" y="1971849"/>
            <a:ext cx="756000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73" name="Subtitle 2">
            <a:extLst>
              <a:ext uri="{FF2B5EF4-FFF2-40B4-BE49-F238E27FC236}">
                <a16:creationId xmlns:a16="http://schemas.microsoft.com/office/drawing/2014/main" id="{54022A31-A958-742A-258C-C2448CB45E95}"/>
              </a:ext>
            </a:extLst>
          </p:cNvPr>
          <p:cNvSpPr txBox="1">
            <a:spLocks/>
          </p:cNvSpPr>
          <p:nvPr/>
        </p:nvSpPr>
        <p:spPr>
          <a:xfrm>
            <a:off x="950196" y="1809892"/>
            <a:ext cx="3060000" cy="1080000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no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AU" sz="1600" b="1" noProof="0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ASSESSMENT CRITERIA</a:t>
            </a:r>
          </a:p>
          <a:p>
            <a:pPr marL="85725" algn="l">
              <a:lnSpc>
                <a:spcPct val="130000"/>
              </a:lnSpc>
              <a:spcBef>
                <a:spcPts val="0"/>
              </a:spcBef>
            </a:pPr>
            <a:r>
              <a:rPr lang="en-AU" sz="1400" noProof="0" dirty="0">
                <a:solidFill>
                  <a:schemeClr val="tx1"/>
                </a:solidFill>
                <a:latin typeface="Arial" panose="020B0604020202020204" pitchFamily="34" charset="0"/>
              </a:rPr>
              <a:t>Explain how your project addresses the objectives and outcomes of the PAP Program</a:t>
            </a:r>
          </a:p>
        </p:txBody>
      </p:sp>
      <p:pic>
        <p:nvPicPr>
          <p:cNvPr id="6174" name="Graphic 6173">
            <a:extLst>
              <a:ext uri="{FF2B5EF4-FFF2-40B4-BE49-F238E27FC236}">
                <a16:creationId xmlns:a16="http://schemas.microsoft.com/office/drawing/2014/main" id="{640DE229-2DBD-7D4E-9078-9FDCCD2F4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69491" y="1989892"/>
            <a:ext cx="756000" cy="756000"/>
          </a:xfrm>
          <a:prstGeom prst="rect">
            <a:avLst/>
          </a:prstGeom>
        </p:spPr>
      </p:pic>
      <p:sp>
        <p:nvSpPr>
          <p:cNvPr id="6175" name="Subtitle 2">
            <a:extLst>
              <a:ext uri="{FF2B5EF4-FFF2-40B4-BE49-F238E27FC236}">
                <a16:creationId xmlns:a16="http://schemas.microsoft.com/office/drawing/2014/main" id="{EFE0CCCF-513E-D8B2-4F83-465124C68E16}"/>
              </a:ext>
            </a:extLst>
          </p:cNvPr>
          <p:cNvSpPr txBox="1">
            <a:spLocks/>
          </p:cNvSpPr>
          <p:nvPr/>
        </p:nvSpPr>
        <p:spPr>
          <a:xfrm>
            <a:off x="916411" y="3299941"/>
            <a:ext cx="3060000" cy="1149531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no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AU" sz="1600" b="1" noProof="0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PARTNERSHIPS</a:t>
            </a:r>
          </a:p>
          <a:p>
            <a:pPr marL="85725" algn="l">
              <a:lnSpc>
                <a:spcPct val="130000"/>
              </a:lnSpc>
              <a:spcBef>
                <a:spcPts val="0"/>
              </a:spcBef>
            </a:pPr>
            <a:r>
              <a:rPr lang="en-AU" sz="1400" noProof="0" dirty="0">
                <a:solidFill>
                  <a:schemeClr val="tx1"/>
                </a:solidFill>
                <a:latin typeface="Arial" panose="020B0604020202020204" pitchFamily="34" charset="0"/>
              </a:rPr>
              <a:t>A list of your partners and collaborators, including CPMGs </a:t>
            </a:r>
            <a:endParaRPr lang="en-AU" sz="1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85725" algn="l">
              <a:lnSpc>
                <a:spcPct val="130000"/>
              </a:lnSpc>
              <a:spcBef>
                <a:spcPts val="0"/>
              </a:spcBef>
            </a:pPr>
            <a:r>
              <a:rPr lang="en-AU" sz="1400" noProof="0" dirty="0">
                <a:solidFill>
                  <a:schemeClr val="tx1"/>
                </a:solidFill>
                <a:latin typeface="Arial" panose="020B0604020202020204" pitchFamily="34" charset="0"/>
              </a:rPr>
              <a:t>and Traditional Owner Corporations</a:t>
            </a:r>
          </a:p>
        </p:txBody>
      </p:sp>
      <p:sp>
        <p:nvSpPr>
          <p:cNvPr id="6176" name="Subtitle 2">
            <a:extLst>
              <a:ext uri="{FF2B5EF4-FFF2-40B4-BE49-F238E27FC236}">
                <a16:creationId xmlns:a16="http://schemas.microsoft.com/office/drawing/2014/main" id="{4F406FAA-8712-E411-F25A-93B2D0B1D4FA}"/>
              </a:ext>
            </a:extLst>
          </p:cNvPr>
          <p:cNvSpPr txBox="1">
            <a:spLocks/>
          </p:cNvSpPr>
          <p:nvPr/>
        </p:nvSpPr>
        <p:spPr>
          <a:xfrm>
            <a:off x="923517" y="4909229"/>
            <a:ext cx="3060000" cy="1134024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no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AU" sz="1600" b="1" noProof="0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LETTERS OF SUPPORT</a:t>
            </a:r>
          </a:p>
          <a:p>
            <a:pPr marL="85725" algn="l">
              <a:lnSpc>
                <a:spcPct val="130000"/>
              </a:lnSpc>
              <a:spcBef>
                <a:spcPts val="0"/>
              </a:spcBef>
            </a:pPr>
            <a:r>
              <a:rPr lang="en-AU" sz="1400" noProof="0" dirty="0">
                <a:solidFill>
                  <a:schemeClr val="tx1"/>
                </a:solidFill>
                <a:latin typeface="Arial" panose="020B0604020202020204" pitchFamily="34" charset="0"/>
              </a:rPr>
              <a:t>Written confirmation of the type of support and level of investment from all major project partners</a:t>
            </a:r>
          </a:p>
        </p:txBody>
      </p:sp>
      <p:pic>
        <p:nvPicPr>
          <p:cNvPr id="6177" name="Graphic 6176">
            <a:extLst>
              <a:ext uri="{FF2B5EF4-FFF2-40B4-BE49-F238E27FC236}">
                <a16:creationId xmlns:a16="http://schemas.microsoft.com/office/drawing/2014/main" id="{947318DC-EDD0-850E-ED87-F1934D695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69491" y="5089631"/>
            <a:ext cx="756000" cy="756000"/>
          </a:xfrm>
          <a:prstGeom prst="rect">
            <a:avLst/>
          </a:prstGeom>
        </p:spPr>
      </p:pic>
      <p:pic>
        <p:nvPicPr>
          <p:cNvPr id="6178" name="Picture 8">
            <a:extLst>
              <a:ext uri="{FF2B5EF4-FFF2-40B4-BE49-F238E27FC236}">
                <a16:creationId xmlns:a16="http://schemas.microsoft.com/office/drawing/2014/main" id="{B7C30118-921A-88D8-2660-DE9BB4D08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411" y="3502554"/>
            <a:ext cx="756000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9" name="Picture 12">
            <a:extLst>
              <a:ext uri="{FF2B5EF4-FFF2-40B4-BE49-F238E27FC236}">
                <a16:creationId xmlns:a16="http://schemas.microsoft.com/office/drawing/2014/main" id="{CAE75FCD-F0E2-2C85-1DE4-1DC70D2F2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6248" y="1971849"/>
            <a:ext cx="756000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80" name="Subtitle 2">
            <a:extLst>
              <a:ext uri="{FF2B5EF4-FFF2-40B4-BE49-F238E27FC236}">
                <a16:creationId xmlns:a16="http://schemas.microsoft.com/office/drawing/2014/main" id="{F25041A1-204E-90FA-375E-0B27478F9D03}"/>
              </a:ext>
            </a:extLst>
          </p:cNvPr>
          <p:cNvSpPr txBox="1">
            <a:spLocks/>
          </p:cNvSpPr>
          <p:nvPr/>
        </p:nvSpPr>
        <p:spPr>
          <a:xfrm>
            <a:off x="4813910" y="1809849"/>
            <a:ext cx="3132000" cy="1080000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no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AU" sz="1600" b="1" noProof="0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BUDGET</a:t>
            </a:r>
            <a:endParaRPr lang="en-AU" sz="1600" noProof="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85725" algn="l">
              <a:lnSpc>
                <a:spcPct val="130000"/>
              </a:lnSpc>
              <a:spcBef>
                <a:spcPts val="0"/>
              </a:spcBef>
            </a:pPr>
            <a:r>
              <a:rPr lang="en-US" sz="1400" noProof="0" dirty="0">
                <a:solidFill>
                  <a:schemeClr val="tx1"/>
                </a:solidFill>
                <a:latin typeface="Arial" panose="020B0604020202020204" pitchFamily="34" charset="0"/>
              </a:rPr>
              <a:t>An </a:t>
            </a:r>
            <a:r>
              <a:rPr lang="en-US" sz="1400" noProof="0" dirty="0" err="1">
                <a:solidFill>
                  <a:schemeClr val="tx1"/>
                </a:solidFill>
                <a:latin typeface="Arial" panose="020B0604020202020204" pitchFamily="34" charset="0"/>
              </a:rPr>
              <a:t>itemised</a:t>
            </a:r>
            <a:r>
              <a:rPr lang="en-US" sz="1400" noProof="0" dirty="0">
                <a:solidFill>
                  <a:schemeClr val="tx1"/>
                </a:solidFill>
                <a:latin typeface="Arial" panose="020B0604020202020204" pitchFamily="34" charset="0"/>
              </a:rPr>
              <a:t> project budget, including costings and any other 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sources of </a:t>
            </a:r>
            <a:r>
              <a:rPr lang="en-US" sz="1400" noProof="0" dirty="0">
                <a:solidFill>
                  <a:schemeClr val="tx1"/>
                </a:solidFill>
                <a:latin typeface="Arial" panose="020B0604020202020204" pitchFamily="34" charset="0"/>
              </a:rPr>
              <a:t> funding</a:t>
            </a:r>
            <a:endParaRPr lang="en-AU" sz="1400" noProof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147" name="Subtitle 2">
            <a:extLst>
              <a:ext uri="{FF2B5EF4-FFF2-40B4-BE49-F238E27FC236}">
                <a16:creationId xmlns:a16="http://schemas.microsoft.com/office/drawing/2014/main" id="{E1894EFA-FACC-2EFE-6E6D-63351D0C1675}"/>
              </a:ext>
            </a:extLst>
          </p:cNvPr>
          <p:cNvSpPr txBox="1">
            <a:spLocks/>
          </p:cNvSpPr>
          <p:nvPr/>
        </p:nvSpPr>
        <p:spPr>
          <a:xfrm>
            <a:off x="4823429" y="3372782"/>
            <a:ext cx="3132000" cy="1080000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no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AU" sz="1600" b="1" noProof="0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IN</a:t>
            </a:r>
            <a:r>
              <a:rPr lang="en-AU" sz="1600" b="1" noProof="0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-</a:t>
            </a:r>
            <a:r>
              <a:rPr lang="en-AU" sz="1600" b="1" noProof="0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KIND CONTRIBUTION</a:t>
            </a:r>
            <a:r>
              <a:rPr lang="en-AU" sz="1600" b="1" noProof="0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S</a:t>
            </a:r>
            <a:endParaRPr lang="en-AU" sz="1600" b="1" noProof="0" dirty="0">
              <a:solidFill>
                <a:schemeClr val="tx2"/>
              </a:solidFill>
              <a:latin typeface="Arial" panose="020B0604020202020204" pitchFamily="34" charset="0"/>
              <a:ea typeface="League Spartan" charset="0"/>
              <a:cs typeface="Arial" panose="020B0604020202020204" pitchFamily="34" charset="0"/>
            </a:endParaRPr>
          </a:p>
          <a:p>
            <a:pPr marL="85725" algn="l">
              <a:lnSpc>
                <a:spcPct val="130000"/>
              </a:lnSpc>
              <a:spcBef>
                <a:spcPts val="0"/>
              </a:spcBef>
            </a:pPr>
            <a:r>
              <a:rPr lang="en-AU" sz="1400" noProof="0" dirty="0">
                <a:solidFill>
                  <a:schemeClr val="tx1"/>
                </a:solidFill>
                <a:latin typeface="Arial" panose="020B0604020202020204" pitchFamily="34" charset="0"/>
              </a:rPr>
              <a:t>Details of in-kind contributions from your group and partners, such as volunteer time or resources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C3C2D7C-524C-A35E-FB6A-C3A9C85CB33B}"/>
              </a:ext>
            </a:extLst>
          </p:cNvPr>
          <p:cNvSpPr txBox="1">
            <a:spLocks/>
          </p:cNvSpPr>
          <p:nvPr/>
        </p:nvSpPr>
        <p:spPr>
          <a:xfrm>
            <a:off x="4823429" y="4935715"/>
            <a:ext cx="3132000" cy="108000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CAPITAL ITEMS OVER $3,000</a:t>
            </a:r>
          </a:p>
          <a:p>
            <a:pPr marL="85725" algn="l">
              <a:spcBef>
                <a:spcPts val="0"/>
              </a:spcBef>
            </a:pPr>
            <a:r>
              <a:rPr lang="en-AU" sz="1400" dirty="0">
                <a:solidFill>
                  <a:schemeClr val="tx1"/>
                </a:solidFill>
                <a:latin typeface="Arial" panose="020B0604020202020204" pitchFamily="34" charset="0"/>
              </a:rPr>
              <a:t>Detail what equipment you want, how it will help your group and how it will be maintained after the project</a:t>
            </a:r>
          </a:p>
        </p:txBody>
      </p:sp>
      <p:pic>
        <p:nvPicPr>
          <p:cNvPr id="6160" name="Picture 16">
            <a:extLst>
              <a:ext uri="{FF2B5EF4-FFF2-40B4-BE49-F238E27FC236}">
                <a16:creationId xmlns:a16="http://schemas.microsoft.com/office/drawing/2014/main" id="{E7575792-8161-E155-ADE1-3A5046969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9129" y="3522034"/>
            <a:ext cx="756000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8F8CCE3E-EF98-28D9-B26C-D41922EF0CE7}"/>
              </a:ext>
            </a:extLst>
          </p:cNvPr>
          <p:cNvSpPr txBox="1">
            <a:spLocks/>
          </p:cNvSpPr>
          <p:nvPr/>
        </p:nvSpPr>
        <p:spPr>
          <a:xfrm>
            <a:off x="8814234" y="1809849"/>
            <a:ext cx="3132000" cy="1080000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no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AU" sz="1600" b="1" noProof="0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TARGET SPECIES</a:t>
            </a:r>
          </a:p>
          <a:p>
            <a:pPr marL="85725" algn="l">
              <a:lnSpc>
                <a:spcPct val="130000"/>
              </a:lnSpc>
              <a:spcBef>
                <a:spcPts val="0"/>
              </a:spcBef>
            </a:pPr>
            <a:r>
              <a:rPr lang="en-AU" sz="1400" noProof="0" dirty="0">
                <a:solidFill>
                  <a:schemeClr val="tx1"/>
                </a:solidFill>
                <a:latin typeface="Arial" panose="020B0604020202020204" pitchFamily="34" charset="0"/>
              </a:rPr>
              <a:t>A list of the species declared under the </a:t>
            </a:r>
            <a:r>
              <a:rPr lang="en-AU" sz="1400" i="1" noProof="0" dirty="0">
                <a:solidFill>
                  <a:schemeClr val="tx1"/>
                </a:solidFill>
                <a:latin typeface="Arial" panose="020B0604020202020204" pitchFamily="34" charset="0"/>
                <a:hlinkClick r:id="rId11"/>
              </a:rPr>
              <a:t>Catchment and Land Protection Act 1994 </a:t>
            </a:r>
            <a:r>
              <a:rPr lang="en-AU" sz="1400" noProof="0" dirty="0">
                <a:solidFill>
                  <a:schemeClr val="tx1"/>
                </a:solidFill>
                <a:latin typeface="Arial" panose="020B0604020202020204" pitchFamily="34" charset="0"/>
              </a:rPr>
              <a:t>the project targets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1CA6E94D-B6CC-FF10-A6EA-3B6AC7D7C0DB}"/>
              </a:ext>
            </a:extLst>
          </p:cNvPr>
          <p:cNvSpPr txBox="1">
            <a:spLocks/>
          </p:cNvSpPr>
          <p:nvPr/>
        </p:nvSpPr>
        <p:spPr>
          <a:xfrm>
            <a:off x="8797394" y="3299941"/>
            <a:ext cx="3132000" cy="1080000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no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AU" sz="1600" b="1" noProof="0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OUTPUTS</a:t>
            </a:r>
          </a:p>
          <a:p>
            <a:pPr marL="85725" algn="l">
              <a:lnSpc>
                <a:spcPct val="130000"/>
              </a:lnSpc>
              <a:spcBef>
                <a:spcPts val="0"/>
              </a:spcBef>
            </a:pPr>
            <a:r>
              <a:rPr lang="en-AU" sz="1400" noProof="0" dirty="0">
                <a:solidFill>
                  <a:schemeClr val="tx1"/>
                </a:solidFill>
                <a:latin typeface="Arial" panose="020B0604020202020204" pitchFamily="34" charset="0"/>
              </a:rPr>
              <a:t>Estimates of the type and quantity of activities to be delivered by the project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5A3751A-EA3D-186D-F1A3-E4255F9C8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8041394" y="3477828"/>
            <a:ext cx="756000" cy="756000"/>
            <a:chOff x="6218523" y="4337207"/>
            <a:chExt cx="756000" cy="75600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7775B75-3D9E-FE0C-DF02-A8D137CB2CAA}"/>
                </a:ext>
              </a:extLst>
            </p:cNvPr>
            <p:cNvSpPr/>
            <p:nvPr/>
          </p:nvSpPr>
          <p:spPr>
            <a:xfrm>
              <a:off x="6218523" y="4337207"/>
              <a:ext cx="756000" cy="756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/>
            </a:p>
          </p:txBody>
        </p:sp>
        <p:pic>
          <p:nvPicPr>
            <p:cNvPr id="5" name="Picture 10" descr="Lights On with solid fill">
              <a:extLst>
                <a:ext uri="{FF2B5EF4-FFF2-40B4-BE49-F238E27FC236}">
                  <a16:creationId xmlns:a16="http://schemas.microsoft.com/office/drawing/2014/main" id="{DA2AC8DF-3598-004C-44B6-2B7B466F77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 bwMode="auto">
            <a:xfrm>
              <a:off x="6326523" y="4439105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78388E09-15D6-B063-4A10-ECEE0DFC9316}"/>
              </a:ext>
            </a:extLst>
          </p:cNvPr>
          <p:cNvSpPr txBox="1">
            <a:spLocks/>
          </p:cNvSpPr>
          <p:nvPr/>
        </p:nvSpPr>
        <p:spPr>
          <a:xfrm>
            <a:off x="8814234" y="4873229"/>
            <a:ext cx="3204000" cy="1152000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no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AU" sz="1550" b="1" noProof="0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BEST PRACTICE MANAGEMENT</a:t>
            </a:r>
          </a:p>
          <a:p>
            <a:pPr marL="85725" algn="l">
              <a:lnSpc>
                <a:spcPct val="130000"/>
              </a:lnSpc>
              <a:spcBef>
                <a:spcPts val="0"/>
              </a:spcBef>
            </a:pPr>
            <a:r>
              <a:rPr lang="en-AU" sz="1400" noProof="0" dirty="0">
                <a:solidFill>
                  <a:schemeClr val="tx1"/>
                </a:solidFill>
                <a:latin typeface="Arial" panose="020B0604020202020204" pitchFamily="34" charset="0"/>
              </a:rPr>
              <a:t>Deliver management information that is considered by Agriculture Victoria as best practice for the target species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04B6600-C3AF-D53F-40E9-DB7B7416B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041394" y="5012376"/>
            <a:ext cx="756000" cy="756000"/>
            <a:chOff x="6395654" y="4084035"/>
            <a:chExt cx="756000" cy="7560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C3BD057-438C-FCBF-CBC1-31762D2C7082}"/>
                </a:ext>
              </a:extLst>
            </p:cNvPr>
            <p:cNvSpPr/>
            <p:nvPr/>
          </p:nvSpPr>
          <p:spPr>
            <a:xfrm>
              <a:off x="6395654" y="4084035"/>
              <a:ext cx="756000" cy="756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B497059-2223-D5C2-C4EC-29C89944B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429334" y="4143636"/>
              <a:ext cx="688639" cy="596112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4080F01-6C61-7D5F-7314-ABDEF9D5E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063724" y="5116117"/>
            <a:ext cx="756000" cy="756000"/>
            <a:chOff x="6357827" y="4205179"/>
            <a:chExt cx="756000" cy="7560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857F66F-EC50-D7E3-044F-70205668D480}"/>
                </a:ext>
              </a:extLst>
            </p:cNvPr>
            <p:cNvSpPr/>
            <p:nvPr/>
          </p:nvSpPr>
          <p:spPr>
            <a:xfrm>
              <a:off x="6357827" y="4205179"/>
              <a:ext cx="756000" cy="756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6" name="Graphic 15" descr="Tractor outline">
              <a:extLst>
                <a:ext uri="{FF2B5EF4-FFF2-40B4-BE49-F238E27FC236}">
                  <a16:creationId xmlns:a16="http://schemas.microsoft.com/office/drawing/2014/main" id="{B9BCF368-142F-8C4E-03D7-FE55F5449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6389398" y="4259301"/>
              <a:ext cx="648000" cy="64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40151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B075C-620F-E55B-CC19-0E46261BF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851A30D-B713-6672-6055-8411E2BD3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5661891" y="6610632"/>
            <a:ext cx="1082223" cy="221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288B50-7C53-4DB9-B12C-58CCFE156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"/>
            <a:ext cx="10232558" cy="1149531"/>
          </a:xfrm>
        </p:spPr>
        <p:txBody>
          <a:bodyPr/>
          <a:lstStyle/>
          <a:p>
            <a:r>
              <a:rPr lang="en-AU" sz="4000" noProof="0" dirty="0">
                <a:solidFill>
                  <a:schemeClr val="accent1"/>
                </a:solidFill>
                <a:latin typeface="Arial"/>
                <a:cs typeface="Arial"/>
              </a:rPr>
              <a:t>Budget Template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46971F-C67B-48F3-14EE-FA66875FEA9B}"/>
              </a:ext>
            </a:extLst>
          </p:cNvPr>
          <p:cNvSpPr txBox="1"/>
          <p:nvPr/>
        </p:nvSpPr>
        <p:spPr>
          <a:xfrm>
            <a:off x="393657" y="1149530"/>
            <a:ext cx="11404686" cy="3642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b="1" noProof="0" dirty="0">
                <a:solidFill>
                  <a:schemeClr val="tx2"/>
                </a:solidFill>
              </a:rPr>
              <a:t>BUDGET SECTION HAS BEEN UPDATED TO MAKE IT CLEARER FOR APPLICANTS AND ASSESSORS</a:t>
            </a:r>
          </a:p>
        </p:txBody>
      </p:sp>
      <p:pic>
        <p:nvPicPr>
          <p:cNvPr id="10" name="Picture 9" descr="Screenshot of example PAP Round 5 budget spreadsheet">
            <a:extLst>
              <a:ext uri="{FF2B5EF4-FFF2-40B4-BE49-F238E27FC236}">
                <a16:creationId xmlns:a16="http://schemas.microsoft.com/office/drawing/2014/main" id="{8378C494-D731-60EC-E645-5E343DE1105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3657" y="1578537"/>
            <a:ext cx="11404686" cy="507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969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C4FA8-01B1-28FF-B4F7-F4B4CB798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16D51F-0D30-A604-0A32-B57520A0F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"/>
            <a:ext cx="10232558" cy="1149531"/>
          </a:xfrm>
        </p:spPr>
        <p:txBody>
          <a:bodyPr/>
          <a:lstStyle/>
          <a:p>
            <a:r>
              <a:rPr lang="en-AU" sz="4000" noProof="0" dirty="0">
                <a:solidFill>
                  <a:schemeClr val="accent1"/>
                </a:solidFill>
                <a:latin typeface="Arial"/>
                <a:cs typeface="Arial"/>
              </a:rPr>
              <a:t>Budget Form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D7BD10-4006-1CF1-F4B5-A1DE5558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AU" noProof="0" smtClean="0"/>
              <a:pPr/>
              <a:t>38</a:t>
            </a:fld>
            <a:endParaRPr lang="en-AU" noProof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4BBD9D-D569-B42B-5767-15134DC5ECAC}"/>
              </a:ext>
            </a:extLst>
          </p:cNvPr>
          <p:cNvSpPr txBox="1"/>
          <p:nvPr/>
        </p:nvSpPr>
        <p:spPr>
          <a:xfrm>
            <a:off x="238704" y="1187637"/>
            <a:ext cx="11714590" cy="3642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b="1" noProof="0" dirty="0">
                <a:solidFill>
                  <a:schemeClr val="tx2"/>
                </a:solidFill>
              </a:rPr>
              <a:t>BUDGET SECTION OF THE </a:t>
            </a:r>
            <a:r>
              <a:rPr lang="en-AU" b="1" dirty="0">
                <a:solidFill>
                  <a:schemeClr val="tx2"/>
                </a:solidFill>
              </a:rPr>
              <a:t>APPLICATION FORM </a:t>
            </a:r>
            <a:r>
              <a:rPr lang="en-AU" b="1" noProof="0" dirty="0">
                <a:solidFill>
                  <a:schemeClr val="tx2"/>
                </a:solidFill>
              </a:rPr>
              <a:t>NOW HAS 3 BOXES TO COMPLETE</a:t>
            </a:r>
          </a:p>
        </p:txBody>
      </p:sp>
      <p:pic>
        <p:nvPicPr>
          <p:cNvPr id="77" name="Picture 76" descr="Subset of example PAP Round 5 budget spreadsheet.">
            <a:extLst>
              <a:ext uri="{FF2B5EF4-FFF2-40B4-BE49-F238E27FC236}">
                <a16:creationId xmlns:a16="http://schemas.microsoft.com/office/drawing/2014/main" id="{8F6DA491-0B43-5531-6A5D-8D680B4A3D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8704" y="1833724"/>
            <a:ext cx="11714590" cy="10649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9DCB60-E72E-4A33-3BFF-AB3870A45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65913" y="6649278"/>
            <a:ext cx="1013791" cy="208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25" name="Group 24" descr="Screenshot of the budget section of the PAP Round 5 online application form, with arrows indicating how to match up the figures from the budget spreadsheet.">
            <a:extLst>
              <a:ext uri="{FF2B5EF4-FFF2-40B4-BE49-F238E27FC236}">
                <a16:creationId xmlns:a16="http://schemas.microsoft.com/office/drawing/2014/main" id="{80926472-7F14-F2D1-D79B-D75506D95152}"/>
              </a:ext>
            </a:extLst>
          </p:cNvPr>
          <p:cNvGrpSpPr>
            <a:grpSpLocks noChangeAspect="1"/>
          </p:cNvGrpSpPr>
          <p:nvPr/>
        </p:nvGrpSpPr>
        <p:grpSpPr>
          <a:xfrm>
            <a:off x="1346869" y="3181242"/>
            <a:ext cx="9451878" cy="3487965"/>
            <a:chOff x="4252061" y="3899578"/>
            <a:chExt cx="7451263" cy="274968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742FCE8-77BD-A155-A5A0-85CA16BC6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252061" y="3899578"/>
              <a:ext cx="7451263" cy="274968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728AD6F-03F5-6024-204F-7D059D5B6B57}"/>
                </a:ext>
              </a:extLst>
            </p:cNvPr>
            <p:cNvSpPr txBox="1"/>
            <p:nvPr/>
          </p:nvSpPr>
          <p:spPr>
            <a:xfrm>
              <a:off x="9335198" y="4950597"/>
              <a:ext cx="1974531" cy="48723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050" dirty="0">
                  <a:latin typeface="VIC SemiBold" panose="00000700000000000000" pitchFamily="2" charset="0"/>
                </a:rPr>
                <a:t>Total value of any other income, grants or contributions relating to this project.</a:t>
              </a:r>
              <a:endParaRPr lang="en-AU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VIC SemiBold" panose="00000700000000000000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BAFC9B4-6573-4DDD-D07B-32D2F19EA083}"/>
                </a:ext>
              </a:extLst>
            </p:cNvPr>
            <p:cNvSpPr txBox="1"/>
            <p:nvPr/>
          </p:nvSpPr>
          <p:spPr>
            <a:xfrm>
              <a:off x="6898322" y="4955454"/>
              <a:ext cx="1974531" cy="32163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050" dirty="0">
                  <a:latin typeface="VIC SemiBold" panose="00000700000000000000" pitchFamily="2" charset="0"/>
                </a:rPr>
                <a:t>Total value of in-kind contributions for this project.</a:t>
              </a:r>
              <a:endParaRPr lang="en-AU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VIC SemiBold" panose="00000700000000000000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79182D8-69F5-9455-C026-BBEC72599D9E}"/>
                </a:ext>
              </a:extLst>
            </p:cNvPr>
            <p:cNvSpPr txBox="1"/>
            <p:nvPr/>
          </p:nvSpPr>
          <p:spPr>
            <a:xfrm>
              <a:off x="4461157" y="4961310"/>
              <a:ext cx="1853275" cy="32163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050" dirty="0">
                  <a:latin typeface="VIC SemiBold" panose="00000700000000000000" pitchFamily="2" charset="0"/>
                </a:rPr>
                <a:t>Amount requested from this Program</a:t>
              </a:r>
              <a:endParaRPr lang="en-AU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VIC SemiBold" panose="000007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34FCD2E-3DC4-3005-9B7D-90BF6E8B25EB}"/>
                </a:ext>
              </a:extLst>
            </p:cNvPr>
            <p:cNvSpPr txBox="1"/>
            <p:nvPr/>
          </p:nvSpPr>
          <p:spPr>
            <a:xfrm>
              <a:off x="4378106" y="5934228"/>
              <a:ext cx="1853275" cy="15604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050" dirty="0">
                  <a:latin typeface="VIC SemiBold" panose="00000700000000000000" pitchFamily="2" charset="0"/>
                </a:rPr>
                <a:t>Total project value</a:t>
              </a:r>
              <a:endParaRPr lang="en-AU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VIC SemiBold" panose="00000700000000000000" pitchFamily="2" charset="0"/>
              </a:endParaRPr>
            </a:p>
          </p:txBody>
        </p: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1911442-38FD-0CFA-2439-C45CA2C98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4083113" y="2891215"/>
            <a:ext cx="1403287" cy="718141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95BE6EF-AECA-70B3-C8BF-4D3C2C8B4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6072808" y="2898643"/>
            <a:ext cx="1135506" cy="710713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BA99EA5-F48E-67EF-2E3D-E21ABB62D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772808" y="2889590"/>
            <a:ext cx="325091" cy="719766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03275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53D771-2DDA-3846-929B-9CA62D160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232558" cy="1149531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AU" sz="3600" noProof="0" dirty="0">
                <a:solidFill>
                  <a:schemeClr val="tx2"/>
                </a:solidFill>
              </a:rPr>
              <a:t>Lessons </a:t>
            </a:r>
            <a:r>
              <a:rPr lang="en-AU" sz="3600" dirty="0">
                <a:solidFill>
                  <a:schemeClr val="tx2"/>
                </a:solidFill>
              </a:rPr>
              <a:t>from Successful </a:t>
            </a:r>
            <a:r>
              <a:rPr lang="en-AU" sz="3600" noProof="0" dirty="0">
                <a:solidFill>
                  <a:schemeClr val="tx2"/>
                </a:solidFill>
              </a:rPr>
              <a:t>Applicants</a:t>
            </a:r>
            <a:endParaRPr lang="en-AU" sz="2800" noProof="0" dirty="0">
              <a:solidFill>
                <a:schemeClr val="tx2"/>
              </a:solidFill>
            </a:endParaRPr>
          </a:p>
        </p:txBody>
      </p:sp>
      <p:graphicFrame>
        <p:nvGraphicFramePr>
          <p:cNvPr id="12" name="Table 11" descr="Table titled: Considerations for planning your project.&#10;Row 1: Face-to-face events show consistently higher levels of community engagement than virtual ones.&#10;Row 2: Allow sufficient time to recruit a project officer&#10;Row 3: Budget realistically – event logistics often involve hidden or underestimated costs.&#10;Row 4: Maximise attendance by scheduling activities around community availability.&#10;Row 5: Access to expertise and presenters.&#10;Row 6: Ensure your project partners have the time and capacity to actively contribute.&#10;&#10;">
            <a:extLst>
              <a:ext uri="{FF2B5EF4-FFF2-40B4-BE49-F238E27FC236}">
                <a16:creationId xmlns:a16="http://schemas.microsoft.com/office/drawing/2014/main" id="{74FFA9D8-06EE-40CB-3F58-7B8A849D7A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661602"/>
              </p:ext>
            </p:extLst>
          </p:nvPr>
        </p:nvGraphicFramePr>
        <p:xfrm>
          <a:off x="318000" y="1363347"/>
          <a:ext cx="11556000" cy="507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8000">
                  <a:extLst>
                    <a:ext uri="{9D8B030D-6E8A-4147-A177-3AD203B41FA5}">
                      <a16:colId xmlns:a16="http://schemas.microsoft.com/office/drawing/2014/main" val="4262088682"/>
                    </a:ext>
                  </a:extLst>
                </a:gridCol>
                <a:gridCol w="10728000">
                  <a:extLst>
                    <a:ext uri="{9D8B030D-6E8A-4147-A177-3AD203B41FA5}">
                      <a16:colId xmlns:a16="http://schemas.microsoft.com/office/drawing/2014/main" val="2746704926"/>
                    </a:ext>
                  </a:extLst>
                </a:gridCol>
              </a:tblGrid>
              <a:tr h="540000">
                <a:tc gridSpan="2">
                  <a:txBody>
                    <a:bodyPr/>
                    <a:lstStyle/>
                    <a:p>
                      <a:r>
                        <a:rPr lang="en-AU" b="1" spc="113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CONSIDERATIONS FOR PLANNING YOUR PROJECT</a:t>
                      </a:r>
                      <a:endParaRPr lang="en-AU" noProof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248395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endParaRPr lang="en-AU" noProof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700" spc="113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Face-to-face events show consistently higher levels of community engagement than virtual ones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806332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endParaRPr lang="en-AU" noProof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700" spc="113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Allow sufficient time to recruit a project officer</a:t>
                      </a:r>
                    </a:p>
                  </a:txBody>
                  <a:tcPr anchor="ctr">
                    <a:solidFill>
                      <a:schemeClr val="accent4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995070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endParaRPr lang="en-AU" noProof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700" spc="113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Budget realistically – event logistics often involve hidden or underestimated costs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9810786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endParaRPr lang="en-AU" noProof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700" spc="113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Maximise attendance by </a:t>
                      </a:r>
                      <a:r>
                        <a:rPr lang="en-US" sz="1700" spc="113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scheduling activities</a:t>
                      </a:r>
                      <a:r>
                        <a:rPr lang="en-AU" sz="1700" spc="113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around community availability</a:t>
                      </a:r>
                    </a:p>
                  </a:txBody>
                  <a:tcPr anchor="ctr">
                    <a:solidFill>
                      <a:schemeClr val="accent4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4706180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endParaRPr lang="en-AU" noProof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700" spc="113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Access to expertise and presenters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488781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endParaRPr lang="en-AU" noProof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spc="113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Ensure your project partners have the time and capacity to actively contribute</a:t>
                      </a:r>
                      <a:endParaRPr lang="en-AU" sz="1700" spc="113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814112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71327F-9ADD-3B4D-97BD-E6922C4A7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546" y="6472465"/>
            <a:ext cx="2743200" cy="365125"/>
          </a:xfrm>
        </p:spPr>
        <p:txBody>
          <a:bodyPr/>
          <a:lstStyle/>
          <a:p>
            <a:fld id="{10F38EA1-A2B3-734E-8FE4-2A14DB32A8FE}" type="slidenum">
              <a:rPr lang="en-AU" noProof="0" smtClean="0"/>
              <a:pPr/>
              <a:t>39</a:t>
            </a:fld>
            <a:endParaRPr lang="en-AU" noProof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D2943C8-0180-1B40-9040-AA415B734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72594" y="5700899"/>
            <a:ext cx="684000" cy="684000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21D6DD32-12FB-4E5A-E76D-DB83979A9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73365" y="1938647"/>
            <a:ext cx="683229" cy="683433"/>
            <a:chOff x="692003" y="1859886"/>
            <a:chExt cx="683229" cy="683433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173C102-B6D7-173A-4860-E196A42F2F8A}"/>
                </a:ext>
              </a:extLst>
            </p:cNvPr>
            <p:cNvSpPr/>
            <p:nvPr/>
          </p:nvSpPr>
          <p:spPr>
            <a:xfrm>
              <a:off x="692003" y="1860090"/>
              <a:ext cx="683229" cy="683229"/>
            </a:xfrm>
            <a:prstGeom prst="ellipse">
              <a:avLst/>
            </a:prstGeom>
            <a:solidFill>
              <a:schemeClr val="accent4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/>
            </a:p>
          </p:txBody>
        </p:sp>
        <p:pic>
          <p:nvPicPr>
            <p:cNvPr id="28" name="Graphic 27" descr="Teacher outline">
              <a:extLst>
                <a:ext uri="{FF2B5EF4-FFF2-40B4-BE49-F238E27FC236}">
                  <a16:creationId xmlns:a16="http://schemas.microsoft.com/office/drawing/2014/main" id="{3149D375-FD0A-92EC-80A8-C3A1F1BFF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70182" y="1859886"/>
              <a:ext cx="474063" cy="482548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369FBF4-0D05-EA8B-B230-AD0BC11EFFEF}"/>
                </a:ext>
              </a:extLst>
            </p:cNvPr>
            <p:cNvGrpSpPr/>
            <p:nvPr/>
          </p:nvGrpSpPr>
          <p:grpSpPr>
            <a:xfrm>
              <a:off x="769777" y="2232501"/>
              <a:ext cx="509057" cy="239984"/>
              <a:chOff x="2403686" y="2998928"/>
              <a:chExt cx="1160441" cy="553879"/>
            </a:xfrm>
          </p:grpSpPr>
          <p:pic>
            <p:nvPicPr>
              <p:cNvPr id="30" name="Graphic 29" descr="User outline">
                <a:extLst>
                  <a:ext uri="{FF2B5EF4-FFF2-40B4-BE49-F238E27FC236}">
                    <a16:creationId xmlns:a16="http://schemas.microsoft.com/office/drawing/2014/main" id="{BE08F096-E52B-31AC-3414-427148E557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403686" y="2999121"/>
                <a:ext cx="468000" cy="468000"/>
              </a:xfrm>
              <a:prstGeom prst="rect">
                <a:avLst/>
              </a:prstGeom>
            </p:spPr>
          </p:pic>
          <p:pic>
            <p:nvPicPr>
              <p:cNvPr id="31" name="Graphic 30" descr="User outline">
                <a:extLst>
                  <a:ext uri="{FF2B5EF4-FFF2-40B4-BE49-F238E27FC236}">
                    <a16:creationId xmlns:a16="http://schemas.microsoft.com/office/drawing/2014/main" id="{1093EABF-C9CF-74FB-A1F4-DF9F989913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749906" y="3084809"/>
                <a:ext cx="468001" cy="467998"/>
              </a:xfrm>
              <a:prstGeom prst="rect">
                <a:avLst/>
              </a:prstGeom>
            </p:spPr>
          </p:pic>
          <p:pic>
            <p:nvPicPr>
              <p:cNvPr id="32" name="Graphic 31" descr="User outline">
                <a:extLst>
                  <a:ext uri="{FF2B5EF4-FFF2-40B4-BE49-F238E27FC236}">
                    <a16:creationId xmlns:a16="http://schemas.microsoft.com/office/drawing/2014/main" id="{73BF25AD-8AC5-CA72-5D5D-71DB76E11A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096127" y="2998928"/>
                <a:ext cx="468000" cy="468000"/>
              </a:xfrm>
              <a:prstGeom prst="rect">
                <a:avLst/>
              </a:prstGeom>
            </p:spPr>
          </p:pic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839F444-C2E7-634F-FBEB-A48666790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72594" y="4952670"/>
            <a:ext cx="684000" cy="684000"/>
            <a:chOff x="408594" y="4909381"/>
            <a:chExt cx="684000" cy="6840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E66F3A0-2E33-A22A-167F-A11EACE685F5}"/>
                </a:ext>
              </a:extLst>
            </p:cNvPr>
            <p:cNvSpPr/>
            <p:nvPr/>
          </p:nvSpPr>
          <p:spPr>
            <a:xfrm>
              <a:off x="408594" y="4909381"/>
              <a:ext cx="684000" cy="684000"/>
            </a:xfrm>
            <a:prstGeom prst="ellipse">
              <a:avLst/>
            </a:prstGeom>
            <a:solidFill>
              <a:schemeClr val="accent4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/>
            </a:p>
          </p:txBody>
        </p:sp>
        <p:pic>
          <p:nvPicPr>
            <p:cNvPr id="36" name="Graphic 35" descr="Lecturer outline">
              <a:extLst>
                <a:ext uri="{FF2B5EF4-FFF2-40B4-BE49-F238E27FC236}">
                  <a16:creationId xmlns:a16="http://schemas.microsoft.com/office/drawing/2014/main" id="{3A0FA698-109C-225F-E6D0-7BA36D3F4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62594" y="4956143"/>
              <a:ext cx="576000" cy="576000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E563C4D-9AF8-518F-00C9-57725049A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72594" y="4205247"/>
            <a:ext cx="684000" cy="684000"/>
            <a:chOff x="408594" y="4156944"/>
            <a:chExt cx="684000" cy="6840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ECA64AF-D560-9D73-1525-D210B3CDABB5}"/>
                </a:ext>
              </a:extLst>
            </p:cNvPr>
            <p:cNvSpPr/>
            <p:nvPr/>
          </p:nvSpPr>
          <p:spPr>
            <a:xfrm>
              <a:off x="408594" y="4156944"/>
              <a:ext cx="684000" cy="684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/>
            </a:p>
          </p:txBody>
        </p:sp>
        <p:pic>
          <p:nvPicPr>
            <p:cNvPr id="40" name="Graphic 39" descr="Daily calendar outline">
              <a:extLst>
                <a:ext uri="{FF2B5EF4-FFF2-40B4-BE49-F238E27FC236}">
                  <a16:creationId xmlns:a16="http://schemas.microsoft.com/office/drawing/2014/main" id="{870CCE7D-B124-2F8F-EE26-B9F393150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62594" y="4190786"/>
              <a:ext cx="576000" cy="5760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36603F8-340A-205D-63DA-B6D78F1CD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72594" y="3429000"/>
            <a:ext cx="684000" cy="684000"/>
            <a:chOff x="426082" y="3413261"/>
            <a:chExt cx="684000" cy="684000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EDC68C2-1010-A117-63C7-B112C6A15CF0}"/>
                </a:ext>
              </a:extLst>
            </p:cNvPr>
            <p:cNvSpPr/>
            <p:nvPr/>
          </p:nvSpPr>
          <p:spPr>
            <a:xfrm>
              <a:off x="426082" y="3413261"/>
              <a:ext cx="684000" cy="684000"/>
            </a:xfrm>
            <a:prstGeom prst="ellipse">
              <a:avLst/>
            </a:prstGeom>
            <a:solidFill>
              <a:schemeClr val="accent4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/>
            </a:p>
          </p:txBody>
        </p:sp>
        <p:pic>
          <p:nvPicPr>
            <p:cNvPr id="43" name="Graphic 42" descr="Money outline">
              <a:extLst>
                <a:ext uri="{FF2B5EF4-FFF2-40B4-BE49-F238E27FC236}">
                  <a16:creationId xmlns:a16="http://schemas.microsoft.com/office/drawing/2014/main" id="{3DA0432F-898E-F90C-491B-8AE3DF328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80594" y="3442756"/>
              <a:ext cx="540000" cy="540000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37C0C72-8CA9-C203-90EA-4A1CCFBA0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72594" y="2681246"/>
            <a:ext cx="684000" cy="684000"/>
            <a:chOff x="429460" y="2636686"/>
            <a:chExt cx="684000" cy="6840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E4D6E56-CEAD-61E5-CBB1-DC36FAC4BA34}"/>
                </a:ext>
              </a:extLst>
            </p:cNvPr>
            <p:cNvSpPr/>
            <p:nvPr/>
          </p:nvSpPr>
          <p:spPr>
            <a:xfrm>
              <a:off x="429460" y="2636686"/>
              <a:ext cx="684000" cy="684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 dirty="0"/>
            </a:p>
          </p:txBody>
        </p:sp>
        <p:pic>
          <p:nvPicPr>
            <p:cNvPr id="49" name="Graphic 48" descr="Clock with solid fill">
              <a:extLst>
                <a:ext uri="{FF2B5EF4-FFF2-40B4-BE49-F238E27FC236}">
                  <a16:creationId xmlns:a16="http://schemas.microsoft.com/office/drawing/2014/main" id="{5B7E811D-9A1C-017D-7C06-699A8DB84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464484" y="2672686"/>
              <a:ext cx="612000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8805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252609-8FF8-AE29-468C-2551B532F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26912" y="6581553"/>
            <a:ext cx="1286539" cy="276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012EC1-24BA-C64D-84AB-83CB5B36F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678" y="506377"/>
            <a:ext cx="10426171" cy="560135"/>
          </a:xfrm>
        </p:spPr>
        <p:txBody>
          <a:bodyPr/>
          <a:lstStyle/>
          <a:p>
            <a:pPr algn="ctr" rtl="0" eaLnBrk="1" latinLnBrk="0" hangingPunct="1"/>
            <a:r>
              <a:rPr lang="en-AU" sz="4000" b="1" kern="1200" noProof="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Agenda</a:t>
            </a:r>
            <a:endParaRPr lang="en-AU" sz="2400" noProof="0" dirty="0">
              <a:solidFill>
                <a:schemeClr val="tx2"/>
              </a:solidFill>
              <a:effectLst/>
            </a:endParaRPr>
          </a:p>
        </p:txBody>
      </p:sp>
      <p:sp>
        <p:nvSpPr>
          <p:cNvPr id="48131" name="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gray">
          <a:xfrm>
            <a:off x="988536" y="1115443"/>
            <a:ext cx="1080000" cy="1404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lIns="180000" tIns="180000" rIns="180000" bIns="180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AU" sz="2800" b="1" noProof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AU" sz="2000" b="1" noProof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2" name="Rectangle 5"/>
          <p:cNvSpPr>
            <a:spLocks noChangeArrowheads="1"/>
          </p:cNvSpPr>
          <p:nvPr/>
        </p:nvSpPr>
        <p:spPr bwMode="gray">
          <a:xfrm>
            <a:off x="2212535" y="1115443"/>
            <a:ext cx="7766928" cy="1404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lIns="180000" tIns="180000" rIns="180000" bIns="180000" anchor="ctr"/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AU" b="1" noProof="0" dirty="0">
                <a:latin typeface="Arial"/>
                <a:cs typeface="Arial"/>
              </a:rPr>
              <a:t>Overview of the Partnerships Against Pests Program</a:t>
            </a:r>
          </a:p>
          <a:p>
            <a:pPr marL="216535" lvl="1" indent="-13081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AU" sz="1400" noProof="0" dirty="0">
                <a:latin typeface="Arial"/>
                <a:cs typeface="Arial"/>
              </a:rPr>
              <a:t>The Program</a:t>
            </a:r>
          </a:p>
          <a:p>
            <a:pPr marL="216535" lvl="1" indent="-13081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AU" sz="1400" noProof="0" dirty="0">
                <a:latin typeface="Arial"/>
                <a:cs typeface="Arial"/>
              </a:rPr>
              <a:t>Grants recipients</a:t>
            </a:r>
          </a:p>
          <a:p>
            <a:pPr marL="216535" lvl="1" indent="-13081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AU" sz="1400" noProof="0" dirty="0">
                <a:latin typeface="Arial"/>
                <a:cs typeface="Arial"/>
              </a:rPr>
              <a:t>Outputs, target species and feedback</a:t>
            </a:r>
          </a:p>
          <a:p>
            <a:pPr marL="216535" lvl="1" indent="-13081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AU" sz="1400" dirty="0">
                <a:latin typeface="Arial"/>
                <a:cs typeface="Arial"/>
              </a:rPr>
              <a:t>Prior Grant Recipient: Project Platypus</a:t>
            </a:r>
            <a:endParaRPr lang="en-AU" sz="1400" noProof="0" dirty="0">
              <a:latin typeface="Arial"/>
              <a:cs typeface="Arial"/>
            </a:endParaRPr>
          </a:p>
        </p:txBody>
      </p:sp>
      <p:sp>
        <p:nvSpPr>
          <p:cNvPr id="48133" name="Rectangl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gray">
          <a:xfrm>
            <a:off x="988536" y="2615855"/>
            <a:ext cx="1080000" cy="1404000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lIns="180000" tIns="180000" rIns="180000" bIns="180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AU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AU" sz="20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04DD0E3-8CDC-864D-F8D4-7B8CD561B91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212535" y="2615855"/>
            <a:ext cx="7766928" cy="1404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lIns="180000" tIns="180000" rIns="180000" bIns="180000" anchor="ctr"/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AU" b="1" noProof="0" dirty="0">
                <a:latin typeface="Arial"/>
                <a:cs typeface="Arial"/>
              </a:rPr>
              <a:t>Partnerships Against Pests Grants Program Round 5</a:t>
            </a:r>
          </a:p>
          <a:p>
            <a:pPr marL="216535" lvl="1" indent="-13081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AU" sz="1400" noProof="0" dirty="0">
                <a:latin typeface="Arial"/>
                <a:cs typeface="Arial"/>
              </a:rPr>
              <a:t>Objectives </a:t>
            </a:r>
          </a:p>
          <a:p>
            <a:pPr marL="216535" lvl="1" indent="-13081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,Sans-Serif"/>
              <a:buChar char="•"/>
            </a:pPr>
            <a:r>
              <a:rPr lang="en-AU" sz="1400" noProof="0" dirty="0">
                <a:latin typeface="Arial"/>
                <a:cs typeface="Arial"/>
              </a:rPr>
              <a:t>Changes for Round 5</a:t>
            </a:r>
          </a:p>
          <a:p>
            <a:pPr marL="216535" lvl="1" indent="-13081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AU" sz="1400" noProof="0" dirty="0">
                <a:latin typeface="Arial"/>
                <a:cs typeface="Arial"/>
              </a:rPr>
              <a:t>Criteria</a:t>
            </a:r>
            <a:endParaRPr lang="en-AU" noProof="0" dirty="0"/>
          </a:p>
          <a:p>
            <a:pPr marL="216535" lvl="1" indent="-13081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AU" sz="1400" noProof="0" dirty="0">
                <a:latin typeface="Arial"/>
                <a:cs typeface="Arial"/>
              </a:rPr>
              <a:t>Eligibility</a:t>
            </a:r>
            <a:endParaRPr lang="en-AU" sz="14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5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gray">
          <a:xfrm>
            <a:off x="988536" y="4116267"/>
            <a:ext cx="1080000" cy="1404000"/>
          </a:xfrm>
          <a:prstGeom prst="rect">
            <a:avLst/>
          </a:prstGeom>
          <a:solidFill>
            <a:srgbClr val="DDDDDE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lIns="180000" tIns="180000" rIns="180000" bIns="180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AU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AU" sz="20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232AC3-7EBA-9339-6A4D-0E9E63E8C8A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212535" y="4116267"/>
            <a:ext cx="7766926" cy="1404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lIns="180000" tIns="180000" rIns="180000" bIns="180000" anchor="ctr"/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AU" b="1" noProof="0" dirty="0">
                <a:latin typeface="Arial"/>
                <a:cs typeface="Arial"/>
              </a:rPr>
              <a:t>Applying for a Round 5 Partnerships Against Pests Grant</a:t>
            </a:r>
          </a:p>
          <a:p>
            <a:pPr marL="171450" indent="-17145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AU" sz="1400" noProof="0" dirty="0">
                <a:latin typeface="Arial"/>
                <a:cs typeface="Arial"/>
              </a:rPr>
              <a:t>Application process</a:t>
            </a:r>
          </a:p>
          <a:p>
            <a:pPr marL="171450" indent="-17145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AU" sz="1400" noProof="0" dirty="0">
                <a:cs typeface="Arial"/>
              </a:rPr>
              <a:t>Budgets and funding</a:t>
            </a:r>
            <a:endParaRPr lang="en-AU" sz="1400" noProof="0" dirty="0"/>
          </a:p>
          <a:p>
            <a:pPr marL="171450" indent="-17145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AU" sz="1400" noProof="0" dirty="0">
                <a:latin typeface="Arial"/>
                <a:cs typeface="Arial"/>
              </a:rPr>
              <a:t>Learnings from previous applicants</a:t>
            </a:r>
          </a:p>
          <a:p>
            <a:pPr marL="171450" indent="-17145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AU" sz="1400" dirty="0">
                <a:latin typeface="Arial"/>
                <a:cs typeface="Arial"/>
              </a:rPr>
              <a:t>Application process and dates</a:t>
            </a:r>
            <a:endParaRPr lang="en-AU" sz="1400" noProof="0" dirty="0">
              <a:latin typeface="Arial"/>
              <a:cs typeface="Arial"/>
            </a:endParaRPr>
          </a:p>
        </p:txBody>
      </p:sp>
      <p:sp>
        <p:nvSpPr>
          <p:cNvPr id="48137" name="Rectangl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gray">
          <a:xfrm>
            <a:off x="988536" y="5616679"/>
            <a:ext cx="1080000" cy="972000"/>
          </a:xfrm>
          <a:prstGeom prst="rect">
            <a:avLst/>
          </a:prstGeom>
          <a:solidFill>
            <a:schemeClr val="accent4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lIns="180000" tIns="180000" rIns="180000" bIns="180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AU" sz="2800" b="1" noProof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8596E9-CF87-2E8A-AC1E-E922A235A8F5}"/>
              </a:ext>
            </a:extLst>
          </p:cNvPr>
          <p:cNvSpPr>
            <a:spLocks noChangeArrowheads="1"/>
          </p:cNvSpPr>
          <p:nvPr/>
        </p:nvSpPr>
        <p:spPr bwMode="gray">
          <a:xfrm>
            <a:off x="2212535" y="5616679"/>
            <a:ext cx="7766926" cy="972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lIns="180000" tIns="180000" rIns="180000" bIns="180000" anchor="ctr"/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AU" b="1" noProof="0" dirty="0">
                <a:latin typeface="Arial" panose="020B0604020202020204" pitchFamily="34" charset="0"/>
                <a:cs typeface="Arial" panose="020B0604020202020204" pitchFamily="34" charset="0"/>
              </a:rPr>
              <a:t>Wrap up</a:t>
            </a:r>
          </a:p>
          <a:p>
            <a:pPr marL="171450" indent="-17145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AU" sz="1400" noProof="0" dirty="0">
                <a:latin typeface="Arial" panose="020B0604020202020204" pitchFamily="34" charset="0"/>
                <a:cs typeface="Arial" panose="020B0604020202020204" pitchFamily="34" charset="0"/>
              </a:rPr>
              <a:t>Q&amp;A</a:t>
            </a:r>
          </a:p>
          <a:p>
            <a:pPr marL="171450" indent="-17145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AU" sz="1400" noProof="0" dirty="0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CB08B5-D30E-454D-99CE-1CC51F6E6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936" y="6492875"/>
            <a:ext cx="2743200" cy="365125"/>
          </a:xfrm>
        </p:spPr>
        <p:txBody>
          <a:bodyPr/>
          <a:lstStyle/>
          <a:p>
            <a:fld id="{10F38EA1-A2B3-734E-8FE4-2A14DB32A8FE}" type="slidenum">
              <a:rPr lang="en-AU" noProof="0" smtClean="0"/>
              <a:pPr/>
              <a:t>4</a:t>
            </a:fld>
            <a:endParaRPr lang="en-AU" noProof="0"/>
          </a:p>
        </p:txBody>
      </p:sp>
      <p:pic>
        <p:nvPicPr>
          <p:cNvPr id="7" name="Graphic 27">
            <a:extLst>
              <a:ext uri="{FF2B5EF4-FFF2-40B4-BE49-F238E27FC236}">
                <a16:creationId xmlns:a16="http://schemas.microsoft.com/office/drawing/2014/main" id="{AC39F8B6-59E5-E58E-E3D6-4D68E590CE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60728" y="3429000"/>
            <a:ext cx="1462241" cy="146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634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055" name="Title 2">
            <a:extLst>
              <a:ext uri="{FF2B5EF4-FFF2-40B4-BE49-F238E27FC236}">
                <a16:creationId xmlns:a16="http://schemas.microsoft.com/office/drawing/2014/main" id="{8D8CC3AB-FED1-2B90-79F4-4875A534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2490"/>
            <a:ext cx="10233025" cy="1149350"/>
          </a:xfrm>
        </p:spPr>
        <p:txBody>
          <a:bodyPr/>
          <a:lstStyle/>
          <a:p>
            <a:r>
              <a:rPr lang="en-AU" sz="4000" noProof="0" dirty="0">
                <a:solidFill>
                  <a:schemeClr val="tx2"/>
                </a:solidFill>
              </a:rPr>
              <a:t>Application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86D54-D1E7-811E-D3A1-D28A372DFC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AU" noProof="0" smtClean="0"/>
              <a:pPr/>
              <a:t>40</a:t>
            </a:fld>
            <a:endParaRPr lang="en-AU" noProof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EFDD6BB-D8C4-2E21-04F4-A3AFBF9F1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72133" y="1447500"/>
            <a:ext cx="10006109" cy="4976707"/>
            <a:chOff x="972932" y="1410587"/>
            <a:chExt cx="9481382" cy="4673668"/>
          </a:xfrm>
        </p:grpSpPr>
        <p:sp>
          <p:nvSpPr>
            <p:cNvPr id="6" name="Shape 61666">
              <a:extLst>
                <a:ext uri="{FF2B5EF4-FFF2-40B4-BE49-F238E27FC236}">
                  <a16:creationId xmlns:a16="http://schemas.microsoft.com/office/drawing/2014/main" id="{6264C31D-B8EF-4F34-4F8B-CC07C1FE561C}"/>
                </a:ext>
              </a:extLst>
            </p:cNvPr>
            <p:cNvSpPr/>
            <p:nvPr/>
          </p:nvSpPr>
          <p:spPr>
            <a:xfrm>
              <a:off x="972932" y="1410587"/>
              <a:ext cx="2816063" cy="1152000"/>
            </a:xfrm>
            <a:prstGeom prst="roundRect">
              <a:avLst>
                <a:gd name="adj" fmla="val 9057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72000" tIns="0" rIns="108000" bIns="0" numCol="1" anchor="t"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n-AU" sz="1600" noProof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Shape 61675">
              <a:extLst>
                <a:ext uri="{FF2B5EF4-FFF2-40B4-BE49-F238E27FC236}">
                  <a16:creationId xmlns:a16="http://schemas.microsoft.com/office/drawing/2014/main" id="{5FDC263C-8779-2784-D176-42243F36E151}"/>
                </a:ext>
              </a:extLst>
            </p:cNvPr>
            <p:cNvSpPr/>
            <p:nvPr/>
          </p:nvSpPr>
          <p:spPr>
            <a:xfrm flipH="1">
              <a:off x="5660088" y="5017262"/>
              <a:ext cx="2606176" cy="1062242"/>
            </a:xfrm>
            <a:prstGeom prst="roundRect">
              <a:avLst>
                <a:gd name="adj" fmla="val 9234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216000" tIns="0" rIns="0" bIns="0" numCol="1" anchor="ctr">
              <a:noAutofit/>
            </a:bodyPr>
            <a:lstStyle/>
            <a:p>
              <a:pPr algn="ctr"/>
              <a:endParaRPr lang="en-AU" b="1" noProof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Shape 61667">
              <a:extLst>
                <a:ext uri="{FF2B5EF4-FFF2-40B4-BE49-F238E27FC236}">
                  <a16:creationId xmlns:a16="http://schemas.microsoft.com/office/drawing/2014/main" id="{7D9D7CC1-0DB1-D971-FEAF-5BD544A7A9AC}"/>
                </a:ext>
              </a:extLst>
            </p:cNvPr>
            <p:cNvSpPr/>
            <p:nvPr/>
          </p:nvSpPr>
          <p:spPr>
            <a:xfrm>
              <a:off x="3660887" y="1413000"/>
              <a:ext cx="2304000" cy="115200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72000" tIns="0" rIns="72000" bIns="108000" numCol="1" anchor="ctr"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n-AU" sz="1600" noProof="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Shape 61668">
              <a:extLst>
                <a:ext uri="{FF2B5EF4-FFF2-40B4-BE49-F238E27FC236}">
                  <a16:creationId xmlns:a16="http://schemas.microsoft.com/office/drawing/2014/main" id="{AC59EF67-88C7-7D4A-E8DD-F3F1204A5846}"/>
                </a:ext>
              </a:extLst>
            </p:cNvPr>
            <p:cNvSpPr/>
            <p:nvPr/>
          </p:nvSpPr>
          <p:spPr>
            <a:xfrm>
              <a:off x="5954314" y="1413000"/>
              <a:ext cx="2304000" cy="115200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72000" tIns="0" rIns="72000" bIns="108000" numCol="1" anchor="ctr"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n-AU" sz="1600" noProof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Shape 61669">
              <a:extLst>
                <a:ext uri="{FF2B5EF4-FFF2-40B4-BE49-F238E27FC236}">
                  <a16:creationId xmlns:a16="http://schemas.microsoft.com/office/drawing/2014/main" id="{CBC5E78F-95E6-0F03-A021-17FCA2279BBF}"/>
                </a:ext>
              </a:extLst>
            </p:cNvPr>
            <p:cNvSpPr/>
            <p:nvPr/>
          </p:nvSpPr>
          <p:spPr>
            <a:xfrm>
              <a:off x="8258314" y="1412365"/>
              <a:ext cx="2196000" cy="1734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409"/>
                  </a:lnTo>
                  <a:lnTo>
                    <a:pt x="11134" y="14409"/>
                  </a:lnTo>
                  <a:lnTo>
                    <a:pt x="11134" y="21600"/>
                  </a:lnTo>
                  <a:lnTo>
                    <a:pt x="21600" y="21600"/>
                  </a:lnTo>
                  <a:lnTo>
                    <a:pt x="21600" y="12198"/>
                  </a:lnTo>
                  <a:lnTo>
                    <a:pt x="21600" y="2202"/>
                  </a:lnTo>
                  <a:cubicBezTo>
                    <a:pt x="21600" y="1886"/>
                    <a:pt x="21600" y="1647"/>
                    <a:pt x="21590" y="1445"/>
                  </a:cubicBezTo>
                  <a:cubicBezTo>
                    <a:pt x="21580" y="1244"/>
                    <a:pt x="21561" y="1080"/>
                    <a:pt x="21521" y="910"/>
                  </a:cubicBezTo>
                  <a:cubicBezTo>
                    <a:pt x="21472" y="723"/>
                    <a:pt x="21395" y="556"/>
                    <a:pt x="21296" y="419"/>
                  </a:cubicBezTo>
                  <a:cubicBezTo>
                    <a:pt x="21196" y="282"/>
                    <a:pt x="21075" y="176"/>
                    <a:pt x="20939" y="108"/>
                  </a:cubicBezTo>
                  <a:cubicBezTo>
                    <a:pt x="20816" y="54"/>
                    <a:pt x="20697" y="27"/>
                    <a:pt x="20550" y="14"/>
                  </a:cubicBezTo>
                  <a:cubicBezTo>
                    <a:pt x="20403" y="0"/>
                    <a:pt x="20227" y="0"/>
                    <a:pt x="19994" y="0"/>
                  </a:cubicBezTo>
                  <a:lnTo>
                    <a:pt x="1273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72000" tIns="0" rIns="72000" bIns="0" numCol="1" anchor="t"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n-AU" sz="1000" noProof="0">
                <a:solidFill>
                  <a:schemeClr val="accent2"/>
                </a:solidFill>
                <a:latin typeface="+mn-lt"/>
              </a:endParaRPr>
            </a:p>
          </p:txBody>
        </p:sp>
        <p:sp>
          <p:nvSpPr>
            <p:cNvPr id="10" name="Shape 61670">
              <a:extLst>
                <a:ext uri="{FF2B5EF4-FFF2-40B4-BE49-F238E27FC236}">
                  <a16:creationId xmlns:a16="http://schemas.microsoft.com/office/drawing/2014/main" id="{B86046A1-FCCC-6894-F4C8-8D65E87B473C}"/>
                </a:ext>
              </a:extLst>
            </p:cNvPr>
            <p:cNvSpPr/>
            <p:nvPr/>
          </p:nvSpPr>
          <p:spPr>
            <a:xfrm>
              <a:off x="8258314" y="2561603"/>
              <a:ext cx="2196000" cy="1732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134" y="0"/>
                  </a:moveTo>
                  <a:lnTo>
                    <a:pt x="11134" y="7260"/>
                  </a:lnTo>
                  <a:lnTo>
                    <a:pt x="0" y="7260"/>
                  </a:lnTo>
                  <a:lnTo>
                    <a:pt x="0" y="21600"/>
                  </a:lnTo>
                  <a:lnTo>
                    <a:pt x="19994" y="21600"/>
                  </a:lnTo>
                  <a:lnTo>
                    <a:pt x="20001" y="21600"/>
                  </a:lnTo>
                  <a:cubicBezTo>
                    <a:pt x="20231" y="21600"/>
                    <a:pt x="20404" y="21600"/>
                    <a:pt x="20550" y="21586"/>
                  </a:cubicBezTo>
                  <a:cubicBezTo>
                    <a:pt x="20696" y="21573"/>
                    <a:pt x="20816" y="21546"/>
                    <a:pt x="20939" y="21492"/>
                  </a:cubicBezTo>
                  <a:cubicBezTo>
                    <a:pt x="21075" y="21425"/>
                    <a:pt x="21196" y="21319"/>
                    <a:pt x="21296" y="21183"/>
                  </a:cubicBezTo>
                  <a:cubicBezTo>
                    <a:pt x="21395" y="21047"/>
                    <a:pt x="21472" y="20880"/>
                    <a:pt x="21521" y="20695"/>
                  </a:cubicBezTo>
                  <a:cubicBezTo>
                    <a:pt x="21561" y="20525"/>
                    <a:pt x="21580" y="20362"/>
                    <a:pt x="21590" y="20161"/>
                  </a:cubicBezTo>
                  <a:cubicBezTo>
                    <a:pt x="21600" y="19961"/>
                    <a:pt x="21600" y="19723"/>
                    <a:pt x="21600" y="19409"/>
                  </a:cubicBezTo>
                  <a:lnTo>
                    <a:pt x="21600" y="19261"/>
                  </a:lnTo>
                  <a:lnTo>
                    <a:pt x="21600" y="19252"/>
                  </a:lnTo>
                  <a:lnTo>
                    <a:pt x="21600" y="9460"/>
                  </a:lnTo>
                  <a:lnTo>
                    <a:pt x="21600" y="0"/>
                  </a:lnTo>
                  <a:lnTo>
                    <a:pt x="1113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72000" tIns="648000" rIns="108000" bIns="108000" numCol="1" anchor="t"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n-AU" sz="1600" noProof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Shape 61671">
              <a:extLst>
                <a:ext uri="{FF2B5EF4-FFF2-40B4-BE49-F238E27FC236}">
                  <a16:creationId xmlns:a16="http://schemas.microsoft.com/office/drawing/2014/main" id="{F2269791-0066-6731-3F08-3CB2855DB624}"/>
                </a:ext>
              </a:extLst>
            </p:cNvPr>
            <p:cNvSpPr/>
            <p:nvPr/>
          </p:nvSpPr>
          <p:spPr>
            <a:xfrm>
              <a:off x="5954314" y="3142585"/>
              <a:ext cx="2304000" cy="1152050"/>
            </a:xfrm>
            <a:prstGeom prst="rect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72000" tIns="0" rIns="72000" bIns="72000" numCol="1" anchor="ctr"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n-AU" sz="1600" noProof="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Shape 61672">
              <a:extLst>
                <a:ext uri="{FF2B5EF4-FFF2-40B4-BE49-F238E27FC236}">
                  <a16:creationId xmlns:a16="http://schemas.microsoft.com/office/drawing/2014/main" id="{BA6BBE19-14DB-B00D-E325-ECDF8EB4E9E8}"/>
                </a:ext>
              </a:extLst>
            </p:cNvPr>
            <p:cNvSpPr/>
            <p:nvPr/>
          </p:nvSpPr>
          <p:spPr>
            <a:xfrm>
              <a:off x="3646076" y="3135213"/>
              <a:ext cx="2304000" cy="1152000"/>
            </a:xfrm>
            <a:prstGeom prst="rect">
              <a:avLst/>
            </a:prstGeom>
            <a:solidFill>
              <a:schemeClr val="accent1"/>
            </a:solidFill>
            <a:ln w="38100" cap="flat">
              <a:noFill/>
              <a:miter lim="400000"/>
            </a:ln>
            <a:effectLst/>
          </p:spPr>
          <p:txBody>
            <a:bodyPr wrap="square" lIns="72000" tIns="0" rIns="72000" bIns="72000" numCol="1" anchor="ctr"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n-AU" sz="1600" noProof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Shape 61673">
              <a:extLst>
                <a:ext uri="{FF2B5EF4-FFF2-40B4-BE49-F238E27FC236}">
                  <a16:creationId xmlns:a16="http://schemas.microsoft.com/office/drawing/2014/main" id="{68BA7CB3-1994-C1CC-4609-BC948C64021D}"/>
                </a:ext>
              </a:extLst>
            </p:cNvPr>
            <p:cNvSpPr/>
            <p:nvPr/>
          </p:nvSpPr>
          <p:spPr>
            <a:xfrm rot="10800000">
              <a:off x="1459601" y="3143194"/>
              <a:ext cx="2196000" cy="1735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134" y="0"/>
                  </a:moveTo>
                  <a:lnTo>
                    <a:pt x="11134" y="7260"/>
                  </a:lnTo>
                  <a:lnTo>
                    <a:pt x="0" y="7260"/>
                  </a:lnTo>
                  <a:lnTo>
                    <a:pt x="0" y="21600"/>
                  </a:lnTo>
                  <a:lnTo>
                    <a:pt x="19994" y="21600"/>
                  </a:lnTo>
                  <a:lnTo>
                    <a:pt x="20001" y="21600"/>
                  </a:lnTo>
                  <a:cubicBezTo>
                    <a:pt x="20231" y="21600"/>
                    <a:pt x="20404" y="21600"/>
                    <a:pt x="20550" y="21586"/>
                  </a:cubicBezTo>
                  <a:cubicBezTo>
                    <a:pt x="20696" y="21573"/>
                    <a:pt x="20816" y="21546"/>
                    <a:pt x="20939" y="21492"/>
                  </a:cubicBezTo>
                  <a:cubicBezTo>
                    <a:pt x="21075" y="21425"/>
                    <a:pt x="21196" y="21319"/>
                    <a:pt x="21296" y="21183"/>
                  </a:cubicBezTo>
                  <a:cubicBezTo>
                    <a:pt x="21395" y="21047"/>
                    <a:pt x="21472" y="20880"/>
                    <a:pt x="21521" y="20695"/>
                  </a:cubicBezTo>
                  <a:cubicBezTo>
                    <a:pt x="21561" y="20525"/>
                    <a:pt x="21580" y="20362"/>
                    <a:pt x="21590" y="20161"/>
                  </a:cubicBezTo>
                  <a:cubicBezTo>
                    <a:pt x="21600" y="19961"/>
                    <a:pt x="21600" y="19723"/>
                    <a:pt x="21600" y="19409"/>
                  </a:cubicBezTo>
                  <a:lnTo>
                    <a:pt x="21600" y="19265"/>
                  </a:lnTo>
                  <a:lnTo>
                    <a:pt x="21600" y="19256"/>
                  </a:lnTo>
                  <a:lnTo>
                    <a:pt x="21600" y="9460"/>
                  </a:lnTo>
                  <a:lnTo>
                    <a:pt x="21600" y="0"/>
                  </a:lnTo>
                  <a:lnTo>
                    <a:pt x="11134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lang="en-AU" sz="2532" noProof="0">
                <a:latin typeface="Arial" panose="020B0604020202020204" pitchFamily="34" charset="0"/>
              </a:endParaRPr>
            </a:p>
          </p:txBody>
        </p:sp>
        <p:sp>
          <p:nvSpPr>
            <p:cNvPr id="14" name="Shape 61674">
              <a:extLst>
                <a:ext uri="{FF2B5EF4-FFF2-40B4-BE49-F238E27FC236}">
                  <a16:creationId xmlns:a16="http://schemas.microsoft.com/office/drawing/2014/main" id="{0D48D753-290F-C0BD-AA39-3605265C1F81}"/>
                </a:ext>
              </a:extLst>
            </p:cNvPr>
            <p:cNvSpPr/>
            <p:nvPr/>
          </p:nvSpPr>
          <p:spPr>
            <a:xfrm>
              <a:off x="1457082" y="4348472"/>
              <a:ext cx="2195405" cy="1735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9460"/>
                  </a:lnTo>
                  <a:lnTo>
                    <a:pt x="0" y="19252"/>
                  </a:lnTo>
                  <a:lnTo>
                    <a:pt x="0" y="19261"/>
                  </a:lnTo>
                  <a:lnTo>
                    <a:pt x="0" y="19409"/>
                  </a:lnTo>
                  <a:cubicBezTo>
                    <a:pt x="0" y="19723"/>
                    <a:pt x="0" y="19961"/>
                    <a:pt x="10" y="20161"/>
                  </a:cubicBezTo>
                  <a:cubicBezTo>
                    <a:pt x="20" y="20362"/>
                    <a:pt x="39" y="20525"/>
                    <a:pt x="79" y="20695"/>
                  </a:cubicBezTo>
                  <a:cubicBezTo>
                    <a:pt x="128" y="20880"/>
                    <a:pt x="205" y="21047"/>
                    <a:pt x="304" y="21183"/>
                  </a:cubicBezTo>
                  <a:cubicBezTo>
                    <a:pt x="404" y="21319"/>
                    <a:pt x="525" y="21425"/>
                    <a:pt x="661" y="21492"/>
                  </a:cubicBezTo>
                  <a:cubicBezTo>
                    <a:pt x="784" y="21546"/>
                    <a:pt x="904" y="21573"/>
                    <a:pt x="1050" y="21586"/>
                  </a:cubicBezTo>
                  <a:cubicBezTo>
                    <a:pt x="1196" y="21600"/>
                    <a:pt x="1369" y="21600"/>
                    <a:pt x="1599" y="21600"/>
                  </a:cubicBezTo>
                  <a:lnTo>
                    <a:pt x="1606" y="21600"/>
                  </a:lnTo>
                  <a:lnTo>
                    <a:pt x="21600" y="21600"/>
                  </a:lnTo>
                  <a:lnTo>
                    <a:pt x="21600" y="7260"/>
                  </a:lnTo>
                  <a:lnTo>
                    <a:pt x="10466" y="7260"/>
                  </a:lnTo>
                  <a:lnTo>
                    <a:pt x="1046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lang="en-AU" sz="2532" noProof="0">
                <a:latin typeface="Arial" panose="020B0604020202020204" pitchFamily="34" charset="0"/>
              </a:endParaRPr>
            </a:p>
          </p:txBody>
        </p:sp>
        <p:sp>
          <p:nvSpPr>
            <p:cNvPr id="15" name="Shape 61677">
              <a:extLst>
                <a:ext uri="{FF2B5EF4-FFF2-40B4-BE49-F238E27FC236}">
                  <a16:creationId xmlns:a16="http://schemas.microsoft.com/office/drawing/2014/main" id="{F12B7552-2A1F-F611-E635-5B4424740DD3}"/>
                </a:ext>
              </a:extLst>
            </p:cNvPr>
            <p:cNvSpPr/>
            <p:nvPr/>
          </p:nvSpPr>
          <p:spPr>
            <a:xfrm>
              <a:off x="3653324" y="4930454"/>
              <a:ext cx="2303999" cy="115200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72000" tIns="0" rIns="72000" bIns="0" numCol="1" anchor="ctr"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n-AU" sz="1600" noProof="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5F97491-4A93-ED6A-4CDE-D3ED3F4FFADF}"/>
              </a:ext>
            </a:extLst>
          </p:cNvPr>
          <p:cNvSpPr txBox="1"/>
          <p:nvPr/>
        </p:nvSpPr>
        <p:spPr>
          <a:xfrm>
            <a:off x="1170366" y="1525605"/>
            <a:ext cx="2642092" cy="10623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1600" noProof="0" dirty="0">
                <a:solidFill>
                  <a:schemeClr val="bg1"/>
                </a:solidFill>
                <a:latin typeface="Arial" panose="020B0604020202020204" pitchFamily="34" charset="0"/>
              </a:rPr>
              <a:t>Visit the </a:t>
            </a:r>
            <a:r>
              <a:rPr lang="en-AU" sz="1600" noProof="0" dirty="0">
                <a:solidFill>
                  <a:schemeClr val="bg1"/>
                </a:solidFill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Agriculture Victoria website</a:t>
            </a:r>
            <a:r>
              <a:rPr lang="en-AU" sz="1600" noProof="0" dirty="0">
                <a:solidFill>
                  <a:schemeClr val="bg1"/>
                </a:solidFill>
                <a:latin typeface="Arial" panose="020B0604020202020204" pitchFamily="34" charset="0"/>
              </a:rPr>
              <a:t> and download the </a:t>
            </a:r>
            <a:r>
              <a:rPr lang="en-AU" sz="1600" noProof="0" dirty="0">
                <a:solidFill>
                  <a:schemeClr val="bg1"/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Round 5 Guidelines</a:t>
            </a:r>
            <a:endParaRPr lang="en-AU" sz="1600" noProof="0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CC8033-BD28-0DD9-8E41-690934AE69BF}"/>
              </a:ext>
            </a:extLst>
          </p:cNvPr>
          <p:cNvSpPr txBox="1"/>
          <p:nvPr/>
        </p:nvSpPr>
        <p:spPr>
          <a:xfrm>
            <a:off x="4100237" y="1719324"/>
            <a:ext cx="2021939" cy="6930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1600" noProof="0" dirty="0">
                <a:solidFill>
                  <a:schemeClr val="accent2"/>
                </a:solidFill>
                <a:latin typeface="Arial" panose="020B0604020202020204" pitchFamily="34" charset="0"/>
              </a:rPr>
              <a:t>Check your group is eligible</a:t>
            </a:r>
            <a:endParaRPr lang="en-AU" sz="1600" noProof="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6F3C72-CC80-3779-F76A-0C3525516FE6}"/>
              </a:ext>
            </a:extLst>
          </p:cNvPr>
          <p:cNvSpPr txBox="1"/>
          <p:nvPr/>
        </p:nvSpPr>
        <p:spPr>
          <a:xfrm>
            <a:off x="6428929" y="1711263"/>
            <a:ext cx="2213328" cy="6930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1600" noProof="0">
                <a:solidFill>
                  <a:schemeClr val="bg1"/>
                </a:solidFill>
                <a:latin typeface="Arial" panose="020B0604020202020204" pitchFamily="34" charset="0"/>
              </a:rPr>
              <a:t>Review the objectives and outcomes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9758A2-24D5-7A54-FEB8-D9801C26244B}"/>
              </a:ext>
            </a:extLst>
          </p:cNvPr>
          <p:cNvSpPr txBox="1"/>
          <p:nvPr/>
        </p:nvSpPr>
        <p:spPr>
          <a:xfrm>
            <a:off x="8839294" y="1707983"/>
            <a:ext cx="2135028" cy="6930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1600" noProof="0" dirty="0">
                <a:solidFill>
                  <a:schemeClr val="accent2"/>
                </a:solidFill>
                <a:latin typeface="+mn-lt"/>
              </a:rPr>
              <a:t>Select </a:t>
            </a:r>
            <a:r>
              <a:rPr lang="en-AU" sz="1600" noProof="0" dirty="0">
                <a:solidFill>
                  <a:schemeClr val="accent2"/>
                </a:solidFill>
              </a:rPr>
              <a:t>your </a:t>
            </a:r>
            <a:r>
              <a:rPr lang="en-AU" sz="1600" noProof="0" dirty="0">
                <a:solidFill>
                  <a:schemeClr val="accent2"/>
                </a:solidFill>
                <a:latin typeface="+mn-lt"/>
              </a:rPr>
              <a:t>target species and focus area</a:t>
            </a:r>
            <a:endParaRPr lang="en-AU" sz="1600" noProof="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794C63C-37A0-0C6F-BEED-46EA23A53588}"/>
              </a:ext>
            </a:extLst>
          </p:cNvPr>
          <p:cNvSpPr txBox="1"/>
          <p:nvPr/>
        </p:nvSpPr>
        <p:spPr>
          <a:xfrm>
            <a:off x="8856898" y="3370459"/>
            <a:ext cx="2135028" cy="10623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1600" noProof="0" dirty="0">
                <a:solidFill>
                  <a:schemeClr val="bg1"/>
                </a:solidFill>
                <a:latin typeface="Arial" panose="020B0604020202020204" pitchFamily="34" charset="0"/>
              </a:rPr>
              <a:t>Develop project proposal, budget and timeline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606B65B-EF42-3F14-6429-8F75DA5C8025}"/>
              </a:ext>
            </a:extLst>
          </p:cNvPr>
          <p:cNvSpPr txBox="1"/>
          <p:nvPr/>
        </p:nvSpPr>
        <p:spPr>
          <a:xfrm>
            <a:off x="6499611" y="3541721"/>
            <a:ext cx="2071964" cy="69301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1600" noProof="0" dirty="0">
                <a:solidFill>
                  <a:schemeClr val="accent2"/>
                </a:solidFill>
                <a:latin typeface="Arial" panose="020B0604020202020204" pitchFamily="34" charset="0"/>
              </a:rPr>
              <a:t>Contact your local Engagement Officer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EBA5598-9EA3-9BFB-F732-6EC49D0DDBCE}"/>
              </a:ext>
            </a:extLst>
          </p:cNvPr>
          <p:cNvSpPr txBox="1"/>
          <p:nvPr/>
        </p:nvSpPr>
        <p:spPr>
          <a:xfrm>
            <a:off x="4030396" y="3545916"/>
            <a:ext cx="2175582" cy="6930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1600" noProof="0" dirty="0">
                <a:solidFill>
                  <a:schemeClr val="bg1"/>
                </a:solidFill>
                <a:latin typeface="Arial" panose="020B0604020202020204" pitchFamily="34" charset="0"/>
              </a:rPr>
              <a:t>Confirm partnerships with written support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11D5815-A0FC-B6B4-A5D7-700D9C19D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89520" y="2585367"/>
            <a:ext cx="1188719" cy="40354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E56F8A4-A71F-CA93-AB97-AE099EC10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3638" y="2676353"/>
            <a:ext cx="8916818" cy="61899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E6F015C-2C4E-D0F7-B6AF-1FDA06531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82193" y="4517743"/>
            <a:ext cx="1155795" cy="32559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E14050-AFA4-B99E-0337-267CB8889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14457" y="3362325"/>
            <a:ext cx="69104" cy="2945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CE0941-D792-063D-D7A6-FDA459B30C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884519" y="5641205"/>
            <a:ext cx="936000" cy="936000"/>
            <a:chOff x="11092064" y="1292565"/>
            <a:chExt cx="864000" cy="864000"/>
          </a:xfrm>
        </p:grpSpPr>
        <p:sp>
          <p:nvSpPr>
            <p:cNvPr id="19" name="Circle">
              <a:extLst>
                <a:ext uri="{FF2B5EF4-FFF2-40B4-BE49-F238E27FC236}">
                  <a16:creationId xmlns:a16="http://schemas.microsoft.com/office/drawing/2014/main" id="{190904D7-A456-3F62-91BB-CF4E9BC984F0}"/>
                </a:ext>
              </a:extLst>
            </p:cNvPr>
            <p:cNvSpPr/>
            <p:nvPr/>
          </p:nvSpPr>
          <p:spPr>
            <a:xfrm>
              <a:off x="11092064" y="1292565"/>
              <a:ext cx="864000" cy="864000"/>
            </a:xfrm>
            <a:prstGeom prst="ellipse">
              <a:avLst/>
            </a:prstGeom>
            <a:solidFill>
              <a:schemeClr val="bg2"/>
            </a:solidFill>
            <a:ln w="38100" cap="flat">
              <a:noFill/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lang="en-AU" sz="2532" noProof="0">
                <a:latin typeface="Arial" panose="020B0604020202020204" pitchFamily="34" charset="0"/>
              </a:endParaRPr>
            </a:p>
          </p:txBody>
        </p:sp>
        <p:pic>
          <p:nvPicPr>
            <p:cNvPr id="20" name="Graphic 19" descr="Route (Two Pins With A Path) with solid fill">
              <a:extLst>
                <a:ext uri="{FF2B5EF4-FFF2-40B4-BE49-F238E27FC236}">
                  <a16:creationId xmlns:a16="http://schemas.microsoft.com/office/drawing/2014/main" id="{BE0B364D-FFF2-0C4B-38E8-6A35B12C0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174959" y="1375460"/>
              <a:ext cx="698209" cy="698209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E6BCA6AE-7485-5427-D92C-7FDF9DCFC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31290" y="4514961"/>
            <a:ext cx="8446949" cy="69946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4ECCE44F-B5D1-B967-80E9-9F394862C04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3258401" y="4674527"/>
            <a:ext cx="3834818" cy="361502"/>
          </a:xfrm>
          <a:prstGeom prst="wedgeRoundRectCallout">
            <a:avLst>
              <a:gd name="adj1" fmla="val -2879"/>
              <a:gd name="adj2" fmla="val -90790"/>
              <a:gd name="adj3" fmla="val 16667"/>
            </a:avLst>
          </a:prstGeom>
          <a:solidFill>
            <a:schemeClr val="tx2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b="1" dirty="0">
                <a:solidFill>
                  <a:schemeClr val="bg1"/>
                </a:solidFill>
              </a:rPr>
              <a:t>CPMG contact d</a:t>
            </a:r>
            <a:r>
              <a:rPr lang="en-AU" sz="1400" b="1" noProof="0" dirty="0" err="1">
                <a:solidFill>
                  <a:schemeClr val="bg1"/>
                </a:solidFill>
              </a:rPr>
              <a:t>eadline</a:t>
            </a:r>
            <a:r>
              <a:rPr lang="en-AU" sz="1400" b="1" noProof="0" dirty="0">
                <a:solidFill>
                  <a:schemeClr val="bg1"/>
                </a:solidFill>
              </a:rPr>
              <a:t>: Friday 1 May 2026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31E090-AE72-8071-CAEF-0452B050E77D}"/>
              </a:ext>
            </a:extLst>
          </p:cNvPr>
          <p:cNvSpPr txBox="1"/>
          <p:nvPr/>
        </p:nvSpPr>
        <p:spPr>
          <a:xfrm>
            <a:off x="1588325" y="3545916"/>
            <a:ext cx="2251578" cy="693010"/>
          </a:xfrm>
          <a:prstGeom prst="rect">
            <a:avLst/>
          </a:prstGeom>
          <a:noFill/>
        </p:spPr>
        <p:txBody>
          <a:bodyPr wrap="square" lIns="108000" tIns="0" rIns="108000" bIns="0" rtlCol="0" anchor="ctr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AU" sz="1600" noProof="0" dirty="0">
                <a:solidFill>
                  <a:schemeClr val="accent2"/>
                </a:solidFill>
                <a:latin typeface="Arial" panose="020B0604020202020204" pitchFamily="34" charset="0"/>
              </a:rPr>
              <a:t>Log into or create a </a:t>
            </a:r>
            <a:r>
              <a:rPr lang="en-AU" sz="1600" noProof="0" dirty="0">
                <a:solidFill>
                  <a:schemeClr val="accent2"/>
                </a:solidFill>
                <a:latin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Grants Online</a:t>
            </a:r>
            <a:r>
              <a:rPr lang="en-AU" sz="1600" noProof="0" dirty="0">
                <a:solidFill>
                  <a:schemeClr val="accent2"/>
                </a:solidFill>
                <a:latin typeface="Arial" panose="020B0604020202020204" pitchFamily="34" charset="0"/>
              </a:rPr>
              <a:t> account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7AF0D7-13E7-8917-974F-AF84412B095D}"/>
              </a:ext>
            </a:extLst>
          </p:cNvPr>
          <p:cNvSpPr txBox="1"/>
          <p:nvPr/>
        </p:nvSpPr>
        <p:spPr>
          <a:xfrm>
            <a:off x="1596858" y="5135825"/>
            <a:ext cx="2295286" cy="1062342"/>
          </a:xfrm>
          <a:prstGeom prst="rect">
            <a:avLst/>
          </a:prstGeom>
          <a:noFill/>
        </p:spPr>
        <p:txBody>
          <a:bodyPr wrap="square" lIns="108000" tIns="0" rIns="108000" bIns="0" rtlCol="0" anchor="ctr">
            <a:spAutoFit/>
          </a:bodyPr>
          <a:lstStyle/>
          <a:p>
            <a:pPr marL="889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AU" sz="1600" noProof="0" dirty="0">
                <a:solidFill>
                  <a:schemeClr val="bg1"/>
                </a:solidFill>
                <a:latin typeface="Arial" panose="020B0604020202020204" pitchFamily="34" charset="0"/>
              </a:rPr>
              <a:t>Prepare </a:t>
            </a:r>
          </a:p>
          <a:p>
            <a:pPr marL="889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AU" sz="1600" noProof="0" dirty="0">
                <a:solidFill>
                  <a:schemeClr val="bg1"/>
                </a:solidFill>
                <a:latin typeface="Arial" panose="020B0604020202020204" pitchFamily="34" charset="0"/>
              </a:rPr>
              <a:t>your application and letters of support </a:t>
            </a:r>
          </a:p>
        </p:txBody>
      </p:sp>
      <p:sp>
        <p:nvSpPr>
          <p:cNvPr id="16" name="Shape 61675">
            <a:extLst>
              <a:ext uri="{FF2B5EF4-FFF2-40B4-BE49-F238E27FC236}">
                <a16:creationId xmlns:a16="http://schemas.microsoft.com/office/drawing/2014/main" id="{AC103474-486D-AB94-B4ED-9CCD542EC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6162048" y="5214428"/>
            <a:ext cx="2677246" cy="1204719"/>
          </a:xfrm>
          <a:prstGeom prst="roundRect">
            <a:avLst>
              <a:gd name="adj" fmla="val 9234"/>
            </a:avLst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216000" tIns="0" rIns="0" bIns="0" numCol="1" anchor="ctr">
            <a:noAutofit/>
          </a:bodyPr>
          <a:lstStyle/>
          <a:p>
            <a:pPr algn="ctr"/>
            <a:endParaRPr lang="en-AU" b="1" noProof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4EFCF85-8572-B462-20A0-018E5BFCFD6C}"/>
              </a:ext>
            </a:extLst>
          </p:cNvPr>
          <p:cNvSpPr txBox="1"/>
          <p:nvPr/>
        </p:nvSpPr>
        <p:spPr>
          <a:xfrm>
            <a:off x="3898762" y="5471853"/>
            <a:ext cx="2425963" cy="69301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1600" noProof="0" dirty="0">
                <a:solidFill>
                  <a:schemeClr val="accent2"/>
                </a:solidFill>
                <a:latin typeface="Arial" panose="020B0604020202020204" pitchFamily="34" charset="0"/>
              </a:rPr>
              <a:t>Finalise application and upload documents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B3C99A9-8351-1B07-C0B6-F40BEF34AD20}"/>
              </a:ext>
            </a:extLst>
          </p:cNvPr>
          <p:cNvSpPr txBox="1"/>
          <p:nvPr/>
        </p:nvSpPr>
        <p:spPr>
          <a:xfrm>
            <a:off x="6482772" y="5426936"/>
            <a:ext cx="2206123" cy="7797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b="1" noProof="0" dirty="0">
                <a:solidFill>
                  <a:schemeClr val="bg1"/>
                </a:solidFill>
                <a:latin typeface="Arial" panose="020B0604020202020204" pitchFamily="34" charset="0"/>
              </a:rPr>
              <a:t>Submit by 11:59PM on 11 May 2026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0DB4AC6-3D55-B733-D34D-5E9CA7D42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91035" y="3304103"/>
            <a:ext cx="2436199" cy="1195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2597CCB-A67D-0E74-C488-0A5D89EE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61167" y="5214428"/>
            <a:ext cx="179189" cy="12088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661860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0705C-352D-16FE-E1CC-194B9FA12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497A7F-3AF8-CBD9-9C72-40C1E6725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AU" noProof="0" smtClean="0"/>
              <a:pPr/>
              <a:t>41</a:t>
            </a:fld>
            <a:endParaRPr lang="en-AU" noProof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EF07E1F7-DC68-0956-2938-48B935342D8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1025" y="0"/>
            <a:ext cx="10232558" cy="777667"/>
          </a:xfrm>
        </p:spPr>
        <p:txBody>
          <a:bodyPr anchor="ctr"/>
          <a:lstStyle/>
          <a:p>
            <a:r>
              <a:rPr lang="en-AU" sz="4000" noProof="0" dirty="0">
                <a:solidFill>
                  <a:schemeClr val="accent1"/>
                </a:solidFill>
              </a:rPr>
              <a:t>Funding Distribution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93A7934E-9D33-1612-EB5F-AF6C71E72BBA}"/>
              </a:ext>
            </a:extLst>
          </p:cNvPr>
          <p:cNvSpPr txBox="1">
            <a:spLocks/>
          </p:cNvSpPr>
          <p:nvPr/>
        </p:nvSpPr>
        <p:spPr>
          <a:xfrm>
            <a:off x="193408" y="842575"/>
            <a:ext cx="8289450" cy="504706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  <a:buClrTx/>
              <a:buSzTx/>
              <a:buFontTx/>
              <a:buNone/>
              <a:tabLst/>
              <a:defRPr sz="135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8500" indent="-216000" algn="l" defTabSz="6858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8500" marR="0" indent="-216000" algn="l" defTabSz="6858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  <a:buClrTx/>
              <a:buSzTx/>
              <a:buFont typeface="+mj-lt"/>
              <a:buAutoNum type="arabicPeriod"/>
              <a:tabLst/>
              <a:defRPr sz="135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88500" marR="0" indent="-216000" algn="l" defTabSz="6858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  <a:buClr>
                <a:schemeClr val="tx1"/>
              </a:buClr>
              <a:buSzTx/>
              <a:buFont typeface="+mj-lt"/>
              <a:buAutoNum type="alphaLcParenR"/>
              <a:tabLst/>
              <a:defRPr sz="135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04500" marR="0" indent="-216000" algn="l" defTabSz="6858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  <a:buClrTx/>
              <a:buSzTx/>
              <a:buFont typeface="Wingdings" pitchFamily="2" charset="2"/>
              <a:buChar char="§"/>
              <a:tabLst/>
              <a:defRPr sz="135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AU" sz="1800" b="1" cap="all" noProof="0">
                <a:solidFill>
                  <a:schemeClr val="tx2"/>
                </a:solidFill>
              </a:rPr>
              <a:t>funding distribution is dependent ON milestone completion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AD471AB-0343-AD00-D81C-D1B9461C1D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3408" y="1748847"/>
            <a:ext cx="1152000" cy="1152000"/>
            <a:chOff x="445200" y="1679721"/>
            <a:chExt cx="1152000" cy="1152000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D4547DF9-7E24-D429-F54D-ACE4A7D8C7C7}"/>
                </a:ext>
              </a:extLst>
            </p:cNvPr>
            <p:cNvGrpSpPr/>
            <p:nvPr/>
          </p:nvGrpSpPr>
          <p:grpSpPr>
            <a:xfrm>
              <a:off x="445200" y="1679721"/>
              <a:ext cx="1152000" cy="1152000"/>
              <a:chOff x="461144" y="1629000"/>
              <a:chExt cx="1440000" cy="1440000"/>
            </a:xfrm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0CDED290-2D0B-FFDF-6841-0528758230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4461" y="1678591"/>
                <a:ext cx="1332000" cy="1332000"/>
              </a:xfrm>
              <a:prstGeom prst="ellipse">
                <a:avLst/>
              </a:prstGeom>
              <a:solidFill>
                <a:schemeClr val="accent4"/>
              </a:solidFill>
              <a:ln w="63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endParaRPr lang="en-AU" sz="1600" noProof="0">
                  <a:solidFill>
                    <a:schemeClr val="tx2"/>
                  </a:solidFill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8A19BEBA-DF02-C387-5913-E86A0C63A3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1144" y="1629000"/>
                <a:ext cx="1440000" cy="1440000"/>
              </a:xfrm>
              <a:prstGeom prst="ellipse">
                <a:avLst/>
              </a:prstGeom>
              <a:noFill/>
              <a:ln w="19050">
                <a:solidFill>
                  <a:schemeClr val="accent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noProof="0"/>
              </a:p>
            </p:txBody>
          </p:sp>
        </p:grpSp>
        <p:pic>
          <p:nvPicPr>
            <p:cNvPr id="82" name="Graphic 81" descr="Funds icon">
              <a:extLst>
                <a:ext uri="{FF2B5EF4-FFF2-40B4-BE49-F238E27FC236}">
                  <a16:creationId xmlns:a16="http://schemas.microsoft.com/office/drawing/2014/main" id="{6D47E3AE-135F-4B30-7D76-908AFA4B2DB7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36404" y="1785809"/>
              <a:ext cx="952500" cy="952500"/>
            </a:xfrm>
            <a:prstGeom prst="rect">
              <a:avLst/>
            </a:prstGeom>
          </p:spPr>
        </p:pic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4B99B9D-7224-38D9-DFDB-EEDCED21A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463729" y="4613186"/>
            <a:ext cx="1152000" cy="1152000"/>
            <a:chOff x="3715392" y="4333629"/>
            <a:chExt cx="1152000" cy="1152000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54C84D7E-29C9-C581-BEAD-CED74552C5AD}"/>
                </a:ext>
              </a:extLst>
            </p:cNvPr>
            <p:cNvGrpSpPr/>
            <p:nvPr/>
          </p:nvGrpSpPr>
          <p:grpSpPr>
            <a:xfrm>
              <a:off x="3715392" y="4333629"/>
              <a:ext cx="1152000" cy="1152000"/>
              <a:chOff x="471827" y="1629000"/>
              <a:chExt cx="1440000" cy="1440000"/>
            </a:xfrm>
          </p:grpSpPr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5FAE837F-8D86-870D-8F7E-DCE3FF17263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5144" y="1678591"/>
                <a:ext cx="1332000" cy="1332000"/>
              </a:xfrm>
              <a:prstGeom prst="ellipse">
                <a:avLst/>
              </a:prstGeom>
              <a:solidFill>
                <a:schemeClr val="accent4"/>
              </a:solidFill>
              <a:ln w="63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endParaRPr lang="en-AU" sz="1600" noProof="0">
                  <a:solidFill>
                    <a:schemeClr val="tx2"/>
                  </a:solidFill>
                </a:endParaRPr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E302772B-FAD2-A514-5B4C-D2AA83DB84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1827" y="1629000"/>
                <a:ext cx="1440000" cy="1440000"/>
              </a:xfrm>
              <a:prstGeom prst="ellipse">
                <a:avLst/>
              </a:prstGeom>
              <a:noFill/>
              <a:ln w="19050">
                <a:solidFill>
                  <a:schemeClr val="accent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noProof="0"/>
              </a:p>
            </p:txBody>
          </p:sp>
        </p:grpSp>
        <p:pic>
          <p:nvPicPr>
            <p:cNvPr id="88" name="Graphic 87" descr="Case Studies icon">
              <a:extLst>
                <a:ext uri="{FF2B5EF4-FFF2-40B4-BE49-F238E27FC236}">
                  <a16:creationId xmlns:a16="http://schemas.microsoft.com/office/drawing/2014/main" id="{0CAD2E2B-54F5-1A42-F2AF-B5E50E3CB2C8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3805846" y="4429102"/>
              <a:ext cx="954000" cy="954000"/>
            </a:xfrm>
            <a:prstGeom prst="rect">
              <a:avLst/>
            </a:prstGeom>
          </p:spPr>
        </p:pic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3BA3AE9E-20E4-3EA4-FE2B-6B3F5CD37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93662" y="3210462"/>
            <a:ext cx="1152000" cy="1152000"/>
            <a:chOff x="445200" y="1679721"/>
            <a:chExt cx="1152000" cy="1152000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77D5FA13-B675-3AE3-489C-EAB42127C2CE}"/>
                </a:ext>
              </a:extLst>
            </p:cNvPr>
            <p:cNvGrpSpPr/>
            <p:nvPr/>
          </p:nvGrpSpPr>
          <p:grpSpPr>
            <a:xfrm>
              <a:off x="445200" y="1679721"/>
              <a:ext cx="1152000" cy="1152000"/>
              <a:chOff x="461144" y="1629000"/>
              <a:chExt cx="1440000" cy="1440000"/>
            </a:xfrm>
          </p:grpSpPr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89145443-F6FB-353C-043C-3D29B650AA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4461" y="1683000"/>
                <a:ext cx="1332000" cy="1332000"/>
              </a:xfrm>
              <a:prstGeom prst="ellipse">
                <a:avLst/>
              </a:prstGeom>
              <a:solidFill>
                <a:schemeClr val="accent4"/>
              </a:solidFill>
              <a:ln w="63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endParaRPr lang="en-AU" sz="1600" noProof="0">
                  <a:solidFill>
                    <a:schemeClr val="tx2"/>
                  </a:solidFill>
                </a:endParaRPr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D9662B56-C162-8770-4FD7-6164196B0AB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1144" y="1629000"/>
                <a:ext cx="1440000" cy="1440000"/>
              </a:xfrm>
              <a:prstGeom prst="ellipse">
                <a:avLst/>
              </a:prstGeom>
              <a:noFill/>
              <a:ln w="19050">
                <a:solidFill>
                  <a:schemeClr val="accent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noProof="0"/>
              </a:p>
            </p:txBody>
          </p:sp>
        </p:grpSp>
        <p:pic>
          <p:nvPicPr>
            <p:cNvPr id="98" name="Graphic 97" descr="Funds icon">
              <a:extLst>
                <a:ext uri="{FF2B5EF4-FFF2-40B4-BE49-F238E27FC236}">
                  <a16:creationId xmlns:a16="http://schemas.microsoft.com/office/drawing/2014/main" id="{7C7A5A33-989C-672A-40CD-6E202109749C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30952" y="1775417"/>
              <a:ext cx="952500" cy="952500"/>
            </a:xfrm>
            <a:prstGeom prst="rect">
              <a:avLst/>
            </a:prstGeom>
          </p:spPr>
        </p:pic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550658C2-E098-C6DE-4C4E-F816CF42D277}"/>
              </a:ext>
            </a:extLst>
          </p:cNvPr>
          <p:cNvSpPr txBox="1"/>
          <p:nvPr/>
        </p:nvSpPr>
        <p:spPr>
          <a:xfrm>
            <a:off x="1379414" y="1786951"/>
            <a:ext cx="5040000" cy="7887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 algn="ctr">
              <a:lnSpc>
                <a:spcPct val="120000"/>
              </a:lnSpc>
            </a:pPr>
            <a:r>
              <a:rPr lang="en-AU" sz="1600" b="1" noProof="0" dirty="0"/>
              <a:t>Milestone 1:</a:t>
            </a:r>
          </a:p>
          <a:p>
            <a:pPr marL="0" lvl="1" algn="ctr">
              <a:lnSpc>
                <a:spcPct val="120000"/>
              </a:lnSpc>
            </a:pPr>
            <a:r>
              <a:rPr lang="en-AU" sz="1400" noProof="0" dirty="0"/>
              <a:t>Grant Agreement is executed when both parties have signed off</a:t>
            </a:r>
          </a:p>
          <a:p>
            <a:pPr marL="0" lvl="1" algn="ctr">
              <a:lnSpc>
                <a:spcPct val="120000"/>
              </a:lnSpc>
            </a:pPr>
            <a:r>
              <a:rPr lang="en-AU" sz="1400" noProof="0" dirty="0"/>
              <a:t>90% of approved project funding  </a:t>
            </a:r>
            <a:endParaRPr lang="en-AU" sz="1400" b="1" noProof="0" dirty="0"/>
          </a:p>
        </p:txBody>
      </p:sp>
      <p:sp>
        <p:nvSpPr>
          <p:cNvPr id="105" name="Arc 104">
            <a:extLst>
              <a:ext uri="{FF2B5EF4-FFF2-40B4-BE49-F238E27FC236}">
                <a16:creationId xmlns:a16="http://schemas.microsoft.com/office/drawing/2014/main" id="{3BBAC06C-6425-BFB1-35EB-B703C18F7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10800000">
            <a:off x="773085" y="2332956"/>
            <a:ext cx="1170000" cy="1170000"/>
          </a:xfrm>
          <a:prstGeom prst="arc">
            <a:avLst/>
          </a:prstGeom>
          <a:ln w="1905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106" name="Arc 105">
            <a:extLst>
              <a:ext uri="{FF2B5EF4-FFF2-40B4-BE49-F238E27FC236}">
                <a16:creationId xmlns:a16="http://schemas.microsoft.com/office/drawing/2014/main" id="{4B520757-F06C-17F4-7D52-51DF463CB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796344" y="3947131"/>
            <a:ext cx="1296000" cy="1296000"/>
          </a:xfrm>
          <a:prstGeom prst="arc">
            <a:avLst/>
          </a:prstGeom>
          <a:ln w="1905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57DE316-0BF4-F66B-9E09-A7289D81EE0A}"/>
              </a:ext>
            </a:extLst>
          </p:cNvPr>
          <p:cNvSpPr txBox="1"/>
          <p:nvPr/>
        </p:nvSpPr>
        <p:spPr>
          <a:xfrm>
            <a:off x="2463663" y="3187218"/>
            <a:ext cx="3689924" cy="86144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AU" sz="1600" b="1" noProof="0"/>
              <a:t>Milestone 2:</a:t>
            </a:r>
          </a:p>
          <a:p>
            <a:pPr>
              <a:lnSpc>
                <a:spcPct val="120000"/>
              </a:lnSpc>
            </a:pPr>
            <a:r>
              <a:rPr lang="en-AU" sz="1400" noProof="0"/>
              <a:t>Mid-Project report – due 6 months into project</a:t>
            </a:r>
          </a:p>
          <a:p>
            <a:pPr algn="ctr">
              <a:lnSpc>
                <a:spcPct val="120000"/>
              </a:lnSpc>
            </a:pPr>
            <a:r>
              <a:rPr lang="en-AU" sz="1400" noProof="0"/>
              <a:t>10% of approved project funding</a:t>
            </a:r>
            <a:endParaRPr lang="en-AU" sz="1400" b="1" noProof="0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98BDFDE-66BD-26AB-6B3C-B6B8308B3D29}"/>
              </a:ext>
            </a:extLst>
          </p:cNvPr>
          <p:cNvSpPr txBox="1"/>
          <p:nvPr/>
        </p:nvSpPr>
        <p:spPr>
          <a:xfrm>
            <a:off x="3650383" y="4613186"/>
            <a:ext cx="2434469" cy="7887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AU" sz="1600" b="1" noProof="0"/>
              <a:t>Milestone 3:</a:t>
            </a:r>
          </a:p>
          <a:p>
            <a:pPr algn="ctr">
              <a:lnSpc>
                <a:spcPct val="120000"/>
              </a:lnSpc>
            </a:pPr>
            <a:r>
              <a:rPr lang="en-AU" sz="1400" noProof="0"/>
              <a:t>Final report submitted – due 1 month after project finishes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253A564-7896-5310-E65A-669801345C36}"/>
              </a:ext>
            </a:extLst>
          </p:cNvPr>
          <p:cNvSpPr txBox="1"/>
          <p:nvPr/>
        </p:nvSpPr>
        <p:spPr>
          <a:xfrm>
            <a:off x="1" y="6015425"/>
            <a:ext cx="5343524" cy="836245"/>
          </a:xfrm>
          <a:prstGeom prst="rect">
            <a:avLst/>
          </a:prstGeom>
          <a:noFill/>
        </p:spPr>
        <p:txBody>
          <a:bodyPr wrap="square" lIns="72000" tIns="36000" rIns="72000" bIns="36000" anchor="t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AU" sz="1150" cap="all" noProof="0" dirty="0"/>
              <a:t>Note – failure to submit a final report will render A group </a:t>
            </a:r>
            <a:r>
              <a:rPr lang="en-AU" sz="1150" b="1" cap="all" noProof="0" dirty="0"/>
              <a:t>ineligible</a:t>
            </a:r>
            <a:r>
              <a:rPr lang="en-AU" sz="1150" cap="all" noProof="0" dirty="0"/>
              <a:t> for further DEECA funding until</a:t>
            </a:r>
            <a:r>
              <a:rPr lang="en-AU" sz="1150" cap="all" dirty="0"/>
              <a:t> </a:t>
            </a:r>
            <a:r>
              <a:rPr lang="en-AU" sz="1150" cap="all" noProof="0" dirty="0"/>
              <a:t> any outstanding components of a grant agreement are completed.</a:t>
            </a:r>
            <a:endParaRPr lang="en-US" sz="1150" dirty="0"/>
          </a:p>
        </p:txBody>
      </p:sp>
    </p:spTree>
    <p:extLst>
      <p:ext uri="{BB962C8B-B14F-4D97-AF65-F5344CB8AC3E}">
        <p14:creationId xmlns:p14="http://schemas.microsoft.com/office/powerpoint/2010/main" val="19777628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01587-BE42-E43D-0BDB-D0416C11A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AU" sz="4000" noProof="0" dirty="0"/>
              <a:t>Wrap up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CE51C09-D8E6-D8A9-3941-81BBCCAB121C}"/>
              </a:ext>
            </a:extLst>
          </p:cNvPr>
          <p:cNvSpPr txBox="1">
            <a:spLocks/>
          </p:cNvSpPr>
          <p:nvPr/>
        </p:nvSpPr>
        <p:spPr>
          <a:xfrm>
            <a:off x="1091967" y="2384017"/>
            <a:ext cx="2538148" cy="11656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  <a:buClrTx/>
              <a:buSzTx/>
              <a:buFontTx/>
              <a:buNone/>
              <a:tabLst/>
              <a:defRPr sz="135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8500" indent="-216000" algn="l" defTabSz="6858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8500" marR="0" indent="-216000" algn="l" defTabSz="6858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  <a:buClrTx/>
              <a:buSzTx/>
              <a:buFont typeface="+mj-lt"/>
              <a:buAutoNum type="arabicPeriod"/>
              <a:tabLst/>
              <a:defRPr sz="135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88500" marR="0" indent="-216000" algn="l" defTabSz="6858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  <a:buClr>
                <a:schemeClr val="tx1"/>
              </a:buClr>
              <a:buSzTx/>
              <a:buFont typeface="+mj-lt"/>
              <a:buAutoNum type="alphaLcParenR"/>
              <a:tabLst/>
              <a:defRPr sz="135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04500" marR="0" indent="-216000" algn="l" defTabSz="6858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  <a:buClrTx/>
              <a:buSzTx/>
              <a:buFont typeface="Wingdings" pitchFamily="2" charset="2"/>
              <a:buChar char="§"/>
              <a:tabLst/>
              <a:defRPr sz="135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2400" b="1" noProof="0">
                <a:solidFill>
                  <a:schemeClr val="bg1"/>
                </a:solidFill>
              </a:rPr>
              <a:t>Q&amp;A</a:t>
            </a:r>
          </a:p>
          <a:p>
            <a:pPr marL="266700" indent="-2667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2400" b="1" noProof="0">
                <a:solidFill>
                  <a:schemeClr val="bg1"/>
                </a:solidFill>
              </a:rPr>
              <a:t>Resources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12C809-FC77-E0FB-04D9-0B4D3E62B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AU" noProof="0" smtClean="0"/>
              <a:pPr/>
              <a:t>42</a:t>
            </a:fld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36630948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53D771-2DDA-3846-929B-9CA62D160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372" y="1"/>
            <a:ext cx="10232558" cy="1120700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AU" sz="4000" noProof="0" dirty="0">
                <a:solidFill>
                  <a:schemeClr val="tx2"/>
                </a:solidFill>
              </a:rPr>
              <a:t>Questions and Resources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71327F-9ADD-3B4D-97BD-E6922C4A7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AU" noProof="0" smtClean="0"/>
              <a:pPr/>
              <a:t>43</a:t>
            </a:fld>
            <a:endParaRPr lang="en-AU" noProof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628EEC7-710C-9B4C-B340-502AB62E5C5C}"/>
              </a:ext>
            </a:extLst>
          </p:cNvPr>
          <p:cNvSpPr txBox="1"/>
          <p:nvPr/>
        </p:nvSpPr>
        <p:spPr>
          <a:xfrm>
            <a:off x="546229" y="1363713"/>
            <a:ext cx="11099539" cy="27145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AU" sz="2000" b="1" noProof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PLEASE ACCESS THE Q&amp;A BY CLICKING THE ICON AT THE TOP OF THE WINDOW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3D51FE-F665-AE35-1FA6-1C7686E167D9}"/>
              </a:ext>
            </a:extLst>
          </p:cNvPr>
          <p:cNvSpPr txBox="1"/>
          <p:nvPr/>
        </p:nvSpPr>
        <p:spPr>
          <a:xfrm>
            <a:off x="298564" y="1923579"/>
            <a:ext cx="5454535" cy="414836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AU" sz="1600" spc="113" noProof="0">
                <a:latin typeface="Arial"/>
                <a:cs typeface="Arial"/>
              </a:rPr>
              <a:t>Further information is available on the Agriculture Victoria website, particularly the following pages:</a:t>
            </a:r>
          </a:p>
          <a:p>
            <a:pPr algn="ctr">
              <a:lnSpc>
                <a:spcPct val="150000"/>
              </a:lnSpc>
            </a:pPr>
            <a:endParaRPr lang="en-AU" sz="1400" spc="113" noProof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6325">
              <a:lnSpc>
                <a:spcPct val="150000"/>
              </a:lnSpc>
            </a:pPr>
            <a:r>
              <a:rPr lang="en-AU" sz="1600" b="1" noProof="0">
                <a:solidFill>
                  <a:schemeClr val="tx2"/>
                </a:solidFill>
                <a:latin typeface="Arial"/>
                <a:ea typeface="League Spartan" charset="0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Partnerships Against Pests Program </a:t>
            </a:r>
            <a:endParaRPr lang="en-AU" sz="1600" b="1" noProof="0">
              <a:solidFill>
                <a:schemeClr val="tx2"/>
              </a:solidFill>
              <a:latin typeface="Arial"/>
              <a:ea typeface="League Spartan" charset="0"/>
              <a:cs typeface="Arial"/>
            </a:endParaRPr>
          </a:p>
          <a:p>
            <a:pPr marL="1076325">
              <a:lnSpc>
                <a:spcPct val="200000"/>
              </a:lnSpc>
            </a:pPr>
            <a:endParaRPr lang="en-AU" spc="113" noProof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6325">
              <a:lnSpc>
                <a:spcPct val="150000"/>
              </a:lnSpc>
            </a:pPr>
            <a:r>
              <a:rPr lang="en-AU" sz="1600" b="1" noProof="0">
                <a:solidFill>
                  <a:schemeClr val="tx2"/>
                </a:solidFill>
                <a:latin typeface="Arial"/>
                <a:ea typeface="League Spartan" charset="0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Grants Program</a:t>
            </a:r>
            <a:endParaRPr lang="en-AU" sz="1600" b="1" noProof="0">
              <a:solidFill>
                <a:schemeClr val="tx2"/>
              </a:solidFill>
              <a:latin typeface="Arial"/>
              <a:ea typeface="League Spartan" charset="0"/>
              <a:cs typeface="Arial"/>
            </a:endParaRPr>
          </a:p>
          <a:p>
            <a:pPr marL="1076325">
              <a:lnSpc>
                <a:spcPct val="200000"/>
              </a:lnSpc>
            </a:pPr>
            <a:endParaRPr lang="en-AU" spc="113" noProof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6325">
              <a:lnSpc>
                <a:spcPct val="150000"/>
              </a:lnSpc>
            </a:pPr>
            <a:r>
              <a:rPr lang="en-AU" sz="1600" b="1" noProof="0">
                <a:solidFill>
                  <a:schemeClr val="tx2"/>
                </a:solidFill>
                <a:latin typeface="Arial"/>
                <a:ea typeface="League Spartan" charset="0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Round 5 Guidelines</a:t>
            </a:r>
            <a:endParaRPr lang="en-AU" sz="1600" spc="113" noProof="0">
              <a:solidFill>
                <a:schemeClr val="tx2"/>
              </a:solidFill>
              <a:latin typeface="Arial"/>
              <a:cs typeface="Arial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>
              <a:lnSpc>
                <a:spcPct val="200000"/>
              </a:lnSpc>
            </a:pPr>
            <a:endParaRPr lang="en-AU" sz="1600" spc="113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721EAE3-A379-56C9-A0E6-3083CBAE3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088" y="2817841"/>
            <a:ext cx="724616" cy="720000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2646644B-F2FB-FA74-8537-2401788A2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478704" y="3743548"/>
            <a:ext cx="720000" cy="72000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BF725214-ACBF-4308-76B0-73C87435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474088" y="4669254"/>
            <a:ext cx="720000" cy="720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7CE8604-362C-8016-9DBD-0B4BAB6817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4088" y="5594960"/>
            <a:ext cx="720000" cy="720000"/>
            <a:chOff x="6500065" y="5228536"/>
            <a:chExt cx="720000" cy="7200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5813A38-FA62-EF93-8162-2668456892D8}"/>
                </a:ext>
              </a:extLst>
            </p:cNvPr>
            <p:cNvSpPr/>
            <p:nvPr/>
          </p:nvSpPr>
          <p:spPr>
            <a:xfrm>
              <a:off x="6500065" y="5228536"/>
              <a:ext cx="720000" cy="720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308C197-C5C9-C566-2BA0-714DBFBFEE2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670994" y="5367708"/>
              <a:ext cx="378260" cy="431846"/>
              <a:chOff x="6555571" y="5527658"/>
              <a:chExt cx="609104" cy="695395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906BF82-4DD5-1F4F-3B3E-FA2E54C3309D}"/>
                  </a:ext>
                </a:extLst>
              </p:cNvPr>
              <p:cNvSpPr/>
              <p:nvPr/>
            </p:nvSpPr>
            <p:spPr>
              <a:xfrm>
                <a:off x="6702923" y="5575505"/>
                <a:ext cx="314212" cy="314173"/>
              </a:xfrm>
              <a:custGeom>
                <a:avLst/>
                <a:gdLst>
                  <a:gd name="connsiteX0" fmla="*/ 157200 w 314212"/>
                  <a:gd name="connsiteY0" fmla="*/ 314174 h 314173"/>
                  <a:gd name="connsiteX1" fmla="*/ 188138 w 314212"/>
                  <a:gd name="connsiteY1" fmla="*/ 311078 h 314173"/>
                  <a:gd name="connsiteX2" fmla="*/ 173793 w 314212"/>
                  <a:gd name="connsiteY2" fmla="*/ 294029 h 314173"/>
                  <a:gd name="connsiteX3" fmla="*/ 19195 w 314212"/>
                  <a:gd name="connsiteY3" fmla="*/ 173558 h 314173"/>
                  <a:gd name="connsiteX4" fmla="*/ 139666 w 314212"/>
                  <a:gd name="connsiteY4" fmla="*/ 18960 h 314173"/>
                  <a:gd name="connsiteX5" fmla="*/ 294263 w 314212"/>
                  <a:gd name="connsiteY5" fmla="*/ 139430 h 314173"/>
                  <a:gd name="connsiteX6" fmla="*/ 286331 w 314212"/>
                  <a:gd name="connsiteY6" fmla="*/ 205589 h 314173"/>
                  <a:gd name="connsiteX7" fmla="*/ 308724 w 314212"/>
                  <a:gd name="connsiteY7" fmla="*/ 198121 h 314173"/>
                  <a:gd name="connsiteX8" fmla="*/ 198121 w 314212"/>
                  <a:gd name="connsiteY8" fmla="*/ 5489 h 314173"/>
                  <a:gd name="connsiteX9" fmla="*/ 5489 w 314212"/>
                  <a:gd name="connsiteY9" fmla="*/ 116092 h 314173"/>
                  <a:gd name="connsiteX10" fmla="*/ 116091 w 314212"/>
                  <a:gd name="connsiteY10" fmla="*/ 308725 h 314173"/>
                  <a:gd name="connsiteX11" fmla="*/ 157200 w 314212"/>
                  <a:gd name="connsiteY11" fmla="*/ 314174 h 314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4212" h="314173">
                    <a:moveTo>
                      <a:pt x="157200" y="314174"/>
                    </a:moveTo>
                    <a:cubicBezTo>
                      <a:pt x="167590" y="314169"/>
                      <a:pt x="177953" y="313132"/>
                      <a:pt x="188138" y="311078"/>
                    </a:cubicBezTo>
                    <a:cubicBezTo>
                      <a:pt x="182289" y="306386"/>
                      <a:pt x="177415" y="300594"/>
                      <a:pt x="173793" y="294029"/>
                    </a:cubicBezTo>
                    <a:cubicBezTo>
                      <a:pt x="97835" y="303453"/>
                      <a:pt x="28619" y="249516"/>
                      <a:pt x="19195" y="173558"/>
                    </a:cubicBezTo>
                    <a:cubicBezTo>
                      <a:pt x="9771" y="97600"/>
                      <a:pt x="63708" y="28384"/>
                      <a:pt x="139666" y="18960"/>
                    </a:cubicBezTo>
                    <a:cubicBezTo>
                      <a:pt x="215624" y="9536"/>
                      <a:pt x="284839" y="63472"/>
                      <a:pt x="294263" y="139430"/>
                    </a:cubicBezTo>
                    <a:cubicBezTo>
                      <a:pt x="297039" y="161801"/>
                      <a:pt x="294316" y="184509"/>
                      <a:pt x="286331" y="205589"/>
                    </a:cubicBezTo>
                    <a:lnTo>
                      <a:pt x="308724" y="198121"/>
                    </a:lnTo>
                    <a:cubicBezTo>
                      <a:pt x="331376" y="114385"/>
                      <a:pt x="281857" y="28141"/>
                      <a:pt x="198121" y="5489"/>
                    </a:cubicBezTo>
                    <a:cubicBezTo>
                      <a:pt x="114385" y="-17163"/>
                      <a:pt x="28140" y="32356"/>
                      <a:pt x="5489" y="116092"/>
                    </a:cubicBezTo>
                    <a:cubicBezTo>
                      <a:pt x="-17163" y="199828"/>
                      <a:pt x="32355" y="286072"/>
                      <a:pt x="116091" y="308725"/>
                    </a:cubicBezTo>
                    <a:cubicBezTo>
                      <a:pt x="129493" y="312350"/>
                      <a:pt x="143317" y="314182"/>
                      <a:pt x="157200" y="314174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AU" noProof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8455237-A2DD-FF4D-22D9-7D80BEFB0327}"/>
                  </a:ext>
                </a:extLst>
              </p:cNvPr>
              <p:cNvSpPr/>
              <p:nvPr/>
            </p:nvSpPr>
            <p:spPr>
              <a:xfrm>
                <a:off x="6555571" y="5918396"/>
                <a:ext cx="609104" cy="304657"/>
              </a:xfrm>
              <a:custGeom>
                <a:avLst/>
                <a:gdLst>
                  <a:gd name="connsiteX0" fmla="*/ 576167 w 609104"/>
                  <a:gd name="connsiteY0" fmla="*/ 90697 h 304657"/>
                  <a:gd name="connsiteX1" fmla="*/ 429025 w 609104"/>
                  <a:gd name="connsiteY1" fmla="*/ 18840 h 304657"/>
                  <a:gd name="connsiteX2" fmla="*/ 304552 w 609104"/>
                  <a:gd name="connsiteY2" fmla="*/ 0 h 304657"/>
                  <a:gd name="connsiteX3" fmla="*/ 180223 w 609104"/>
                  <a:gd name="connsiteY3" fmla="*/ 18802 h 304657"/>
                  <a:gd name="connsiteX4" fmla="*/ 33090 w 609104"/>
                  <a:gd name="connsiteY4" fmla="*/ 90621 h 304657"/>
                  <a:gd name="connsiteX5" fmla="*/ 0 w 609104"/>
                  <a:gd name="connsiteY5" fmla="*/ 157096 h 304657"/>
                  <a:gd name="connsiteX6" fmla="*/ 0 w 609104"/>
                  <a:gd name="connsiteY6" fmla="*/ 304657 h 304657"/>
                  <a:gd name="connsiteX7" fmla="*/ 19050 w 609104"/>
                  <a:gd name="connsiteY7" fmla="*/ 304657 h 304657"/>
                  <a:gd name="connsiteX8" fmla="*/ 19050 w 609104"/>
                  <a:gd name="connsiteY8" fmla="*/ 157096 h 304657"/>
                  <a:gd name="connsiteX9" fmla="*/ 44644 w 609104"/>
                  <a:gd name="connsiteY9" fmla="*/ 105766 h 304657"/>
                  <a:gd name="connsiteX10" fmla="*/ 185385 w 609104"/>
                  <a:gd name="connsiteY10" fmla="*/ 37186 h 304657"/>
                  <a:gd name="connsiteX11" fmla="*/ 304552 w 609104"/>
                  <a:gd name="connsiteY11" fmla="*/ 19050 h 304657"/>
                  <a:gd name="connsiteX12" fmla="*/ 423615 w 609104"/>
                  <a:gd name="connsiteY12" fmla="*/ 37148 h 304657"/>
                  <a:gd name="connsiteX13" fmla="*/ 564128 w 609104"/>
                  <a:gd name="connsiteY13" fmla="*/ 105528 h 304657"/>
                  <a:gd name="connsiteX14" fmla="*/ 590055 w 609104"/>
                  <a:gd name="connsiteY14" fmla="*/ 157115 h 304657"/>
                  <a:gd name="connsiteX15" fmla="*/ 590055 w 609104"/>
                  <a:gd name="connsiteY15" fmla="*/ 304657 h 304657"/>
                  <a:gd name="connsiteX16" fmla="*/ 609105 w 609104"/>
                  <a:gd name="connsiteY16" fmla="*/ 304657 h 304657"/>
                  <a:gd name="connsiteX17" fmla="*/ 609105 w 609104"/>
                  <a:gd name="connsiteY17" fmla="*/ 157096 h 304657"/>
                  <a:gd name="connsiteX18" fmla="*/ 576167 w 609104"/>
                  <a:gd name="connsiteY18" fmla="*/ 90697 h 304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09104" h="304657">
                    <a:moveTo>
                      <a:pt x="576167" y="90697"/>
                    </a:moveTo>
                    <a:cubicBezTo>
                      <a:pt x="532472" y="57060"/>
                      <a:pt x="482419" y="32616"/>
                      <a:pt x="429025" y="18840"/>
                    </a:cubicBezTo>
                    <a:cubicBezTo>
                      <a:pt x="388691" y="6457"/>
                      <a:pt x="346745" y="109"/>
                      <a:pt x="304552" y="0"/>
                    </a:cubicBezTo>
                    <a:cubicBezTo>
                      <a:pt x="262457" y="707"/>
                      <a:pt x="220645" y="7030"/>
                      <a:pt x="180223" y="18802"/>
                    </a:cubicBezTo>
                    <a:cubicBezTo>
                      <a:pt x="127484" y="34285"/>
                      <a:pt x="77739" y="58566"/>
                      <a:pt x="33090" y="90621"/>
                    </a:cubicBezTo>
                    <a:cubicBezTo>
                      <a:pt x="12628" y="106678"/>
                      <a:pt x="476" y="131090"/>
                      <a:pt x="0" y="157096"/>
                    </a:cubicBezTo>
                    <a:lnTo>
                      <a:pt x="0" y="304657"/>
                    </a:lnTo>
                    <a:lnTo>
                      <a:pt x="19050" y="304657"/>
                    </a:lnTo>
                    <a:lnTo>
                      <a:pt x="19050" y="157096"/>
                    </a:lnTo>
                    <a:cubicBezTo>
                      <a:pt x="19465" y="137017"/>
                      <a:pt x="28857" y="118181"/>
                      <a:pt x="44644" y="105766"/>
                    </a:cubicBezTo>
                    <a:cubicBezTo>
                      <a:pt x="87367" y="75154"/>
                      <a:pt x="134948" y="51968"/>
                      <a:pt x="185385" y="37186"/>
                    </a:cubicBezTo>
                    <a:cubicBezTo>
                      <a:pt x="224126" y="25875"/>
                      <a:pt x="264201" y="19776"/>
                      <a:pt x="304552" y="19050"/>
                    </a:cubicBezTo>
                    <a:cubicBezTo>
                      <a:pt x="344915" y="19180"/>
                      <a:pt x="385037" y="25278"/>
                      <a:pt x="423615" y="37148"/>
                    </a:cubicBezTo>
                    <a:cubicBezTo>
                      <a:pt x="474588" y="50223"/>
                      <a:pt x="522385" y="73483"/>
                      <a:pt x="564128" y="105528"/>
                    </a:cubicBezTo>
                    <a:cubicBezTo>
                      <a:pt x="580086" y="117951"/>
                      <a:pt x="589607" y="136896"/>
                      <a:pt x="590055" y="157115"/>
                    </a:cubicBezTo>
                    <a:lnTo>
                      <a:pt x="590055" y="304657"/>
                    </a:lnTo>
                    <a:lnTo>
                      <a:pt x="609105" y="304657"/>
                    </a:lnTo>
                    <a:lnTo>
                      <a:pt x="609105" y="157096"/>
                    </a:lnTo>
                    <a:cubicBezTo>
                      <a:pt x="608657" y="131139"/>
                      <a:pt x="596563" y="106758"/>
                      <a:pt x="576167" y="906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AU" noProof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4EF63A3D-BDB3-0AA3-A7C5-087EC4B5F73F}"/>
                  </a:ext>
                </a:extLst>
              </p:cNvPr>
              <p:cNvSpPr/>
              <p:nvPr/>
            </p:nvSpPr>
            <p:spPr>
              <a:xfrm>
                <a:off x="6707628" y="5527658"/>
                <a:ext cx="390620" cy="342982"/>
              </a:xfrm>
              <a:custGeom>
                <a:avLst/>
                <a:gdLst>
                  <a:gd name="connsiteX0" fmla="*/ 16421 w 390620"/>
                  <a:gd name="connsiteY0" fmla="*/ 76279 h 342982"/>
                  <a:gd name="connsiteX1" fmla="*/ 285693 w 390620"/>
                  <a:gd name="connsiteY1" fmla="*/ 73497 h 342982"/>
                  <a:gd name="connsiteX2" fmla="*/ 333470 w 390620"/>
                  <a:gd name="connsiteY2" fmla="*/ 150460 h 342982"/>
                  <a:gd name="connsiteX3" fmla="*/ 333470 w 390620"/>
                  <a:gd name="connsiteY3" fmla="*/ 266265 h 342982"/>
                  <a:gd name="connsiteX4" fmla="*/ 241601 w 390620"/>
                  <a:gd name="connsiteY4" fmla="*/ 296888 h 342982"/>
                  <a:gd name="connsiteX5" fmla="*/ 201598 w 390620"/>
                  <a:gd name="connsiteY5" fmla="*/ 292093 h 342982"/>
                  <a:gd name="connsiteX6" fmla="*/ 196803 w 390620"/>
                  <a:gd name="connsiteY6" fmla="*/ 332096 h 342982"/>
                  <a:gd name="connsiteX7" fmla="*/ 236807 w 390620"/>
                  <a:gd name="connsiteY7" fmla="*/ 336891 h 342982"/>
                  <a:gd name="connsiteX8" fmla="*/ 247688 w 390620"/>
                  <a:gd name="connsiteY8" fmla="*/ 314938 h 342982"/>
                  <a:gd name="connsiteX9" fmla="*/ 364245 w 390620"/>
                  <a:gd name="connsiteY9" fmla="*/ 276085 h 342982"/>
                  <a:gd name="connsiteX10" fmla="*/ 390620 w 390620"/>
                  <a:gd name="connsiteY10" fmla="*/ 247729 h 342982"/>
                  <a:gd name="connsiteX11" fmla="*/ 390620 w 390620"/>
                  <a:gd name="connsiteY11" fmla="*/ 171529 h 342982"/>
                  <a:gd name="connsiteX12" fmla="*/ 362045 w 390620"/>
                  <a:gd name="connsiteY12" fmla="*/ 142954 h 342982"/>
                  <a:gd name="connsiteX13" fmla="*/ 350929 w 390620"/>
                  <a:gd name="connsiteY13" fmla="*/ 142954 h 342982"/>
                  <a:gd name="connsiteX14" fmla="*/ 85953 w 390620"/>
                  <a:gd name="connsiteY14" fmla="*/ 10884 h 342982"/>
                  <a:gd name="connsiteX15" fmla="*/ 2819 w 390620"/>
                  <a:gd name="connsiteY15" fmla="*/ 62944 h 342982"/>
                  <a:gd name="connsiteX16" fmla="*/ 2760 w 390620"/>
                  <a:gd name="connsiteY16" fmla="*/ 76415 h 342982"/>
                  <a:gd name="connsiteX17" fmla="*/ 16230 w 390620"/>
                  <a:gd name="connsiteY17" fmla="*/ 76474 h 342982"/>
                  <a:gd name="connsiteX18" fmla="*/ 16421 w 390620"/>
                  <a:gd name="connsiteY18" fmla="*/ 76279 h 342982"/>
                  <a:gd name="connsiteX19" fmla="*/ 371570 w 390620"/>
                  <a:gd name="connsiteY19" fmla="*/ 171529 h 342982"/>
                  <a:gd name="connsiteX20" fmla="*/ 371570 w 390620"/>
                  <a:gd name="connsiteY20" fmla="*/ 247729 h 342982"/>
                  <a:gd name="connsiteX21" fmla="*/ 362045 w 390620"/>
                  <a:gd name="connsiteY21" fmla="*/ 257254 h 342982"/>
                  <a:gd name="connsiteX22" fmla="*/ 352520 w 390620"/>
                  <a:gd name="connsiteY22" fmla="*/ 257254 h 342982"/>
                  <a:gd name="connsiteX23" fmla="*/ 352520 w 390620"/>
                  <a:gd name="connsiteY23" fmla="*/ 162004 h 342982"/>
                  <a:gd name="connsiteX24" fmla="*/ 362045 w 390620"/>
                  <a:gd name="connsiteY24" fmla="*/ 162004 h 342982"/>
                  <a:gd name="connsiteX25" fmla="*/ 371570 w 390620"/>
                  <a:gd name="connsiteY25" fmla="*/ 171529 h 34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90620" h="342982">
                    <a:moveTo>
                      <a:pt x="16421" y="76279"/>
                    </a:moveTo>
                    <a:cubicBezTo>
                      <a:pt x="90010" y="1154"/>
                      <a:pt x="210567" y="-92"/>
                      <a:pt x="285693" y="73497"/>
                    </a:cubicBezTo>
                    <a:cubicBezTo>
                      <a:pt x="307578" y="94935"/>
                      <a:pt x="323967" y="121336"/>
                      <a:pt x="333470" y="150460"/>
                    </a:cubicBezTo>
                    <a:lnTo>
                      <a:pt x="333470" y="266265"/>
                    </a:lnTo>
                    <a:lnTo>
                      <a:pt x="241601" y="296888"/>
                    </a:lnTo>
                    <a:cubicBezTo>
                      <a:pt x="231879" y="284517"/>
                      <a:pt x="213968" y="282370"/>
                      <a:pt x="201598" y="292093"/>
                    </a:cubicBezTo>
                    <a:cubicBezTo>
                      <a:pt x="189227" y="301815"/>
                      <a:pt x="187080" y="319726"/>
                      <a:pt x="196803" y="332096"/>
                    </a:cubicBezTo>
                    <a:cubicBezTo>
                      <a:pt x="206526" y="344467"/>
                      <a:pt x="224436" y="346614"/>
                      <a:pt x="236807" y="336891"/>
                    </a:cubicBezTo>
                    <a:cubicBezTo>
                      <a:pt x="243556" y="331587"/>
                      <a:pt x="247554" y="323522"/>
                      <a:pt x="247688" y="314938"/>
                    </a:cubicBezTo>
                    <a:lnTo>
                      <a:pt x="364245" y="276085"/>
                    </a:lnTo>
                    <a:cubicBezTo>
                      <a:pt x="379078" y="274940"/>
                      <a:pt x="390551" y="262606"/>
                      <a:pt x="390620" y="247729"/>
                    </a:cubicBezTo>
                    <a:lnTo>
                      <a:pt x="390620" y="171529"/>
                    </a:lnTo>
                    <a:cubicBezTo>
                      <a:pt x="390620" y="155747"/>
                      <a:pt x="377827" y="142954"/>
                      <a:pt x="362045" y="142954"/>
                    </a:cubicBezTo>
                    <a:lnTo>
                      <a:pt x="350929" y="142954"/>
                    </a:lnTo>
                    <a:cubicBezTo>
                      <a:pt x="314229" y="33313"/>
                      <a:pt x="195596" y="-25817"/>
                      <a:pt x="85953" y="10884"/>
                    </a:cubicBezTo>
                    <a:cubicBezTo>
                      <a:pt x="54510" y="21409"/>
                      <a:pt x="26016" y="39252"/>
                      <a:pt x="2819" y="62944"/>
                    </a:cubicBezTo>
                    <a:cubicBezTo>
                      <a:pt x="-916" y="66648"/>
                      <a:pt x="-943" y="72679"/>
                      <a:pt x="2760" y="76415"/>
                    </a:cubicBezTo>
                    <a:cubicBezTo>
                      <a:pt x="6463" y="80150"/>
                      <a:pt x="12495" y="80177"/>
                      <a:pt x="16230" y="76474"/>
                    </a:cubicBezTo>
                    <a:cubicBezTo>
                      <a:pt x="16295" y="76410"/>
                      <a:pt x="16358" y="76345"/>
                      <a:pt x="16421" y="76279"/>
                    </a:cubicBezTo>
                    <a:close/>
                    <a:moveTo>
                      <a:pt x="371570" y="171529"/>
                    </a:moveTo>
                    <a:lnTo>
                      <a:pt x="371570" y="247729"/>
                    </a:lnTo>
                    <a:cubicBezTo>
                      <a:pt x="371570" y="252990"/>
                      <a:pt x="367306" y="257254"/>
                      <a:pt x="362045" y="257254"/>
                    </a:cubicBezTo>
                    <a:lnTo>
                      <a:pt x="352520" y="257254"/>
                    </a:lnTo>
                    <a:lnTo>
                      <a:pt x="352520" y="162004"/>
                    </a:lnTo>
                    <a:lnTo>
                      <a:pt x="362045" y="162004"/>
                    </a:lnTo>
                    <a:cubicBezTo>
                      <a:pt x="367306" y="162004"/>
                      <a:pt x="371570" y="166269"/>
                      <a:pt x="371570" y="171529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AU" noProof="0"/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55425A8-9A8B-5341-8A39-6CC0DEE663D1}"/>
              </a:ext>
            </a:extLst>
          </p:cNvPr>
          <p:cNvSpPr txBox="1"/>
          <p:nvPr/>
        </p:nvSpPr>
        <p:spPr>
          <a:xfrm>
            <a:off x="298564" y="5791209"/>
            <a:ext cx="11347204" cy="7391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24113" indent="-1346200">
              <a:lnSpc>
                <a:spcPct val="150000"/>
              </a:lnSpc>
            </a:pPr>
            <a:r>
              <a:rPr lang="en-AU" b="1" spc="113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Contacts</a:t>
            </a:r>
            <a:r>
              <a:rPr lang="en-AU" sz="1400" spc="113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spc="113" noProof="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AU" sz="1600" spc="113" noProof="0" dirty="0">
                <a:latin typeface="Arial" panose="020B0604020202020204" pitchFamily="34" charset="0"/>
                <a:cs typeface="Arial" panose="020B0604020202020204" pitchFamily="34" charset="0"/>
              </a:rPr>
              <a:t>including the </a:t>
            </a:r>
            <a:r>
              <a:rPr lang="en-AU" sz="1600" spc="113" noProof="0" dirty="0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Partnerships Against Pests grants team</a:t>
            </a:r>
            <a:r>
              <a:rPr lang="en-AU" sz="1600" spc="113" noProof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sz="1600" spc="113" noProof="0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Regional Engagement Officers </a:t>
            </a:r>
            <a:r>
              <a:rPr lang="en-AU" sz="1600" spc="113" noProof="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AU" sz="1600" spc="113" noProof="0" dirty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Grants Online support</a:t>
            </a:r>
            <a:endParaRPr lang="en-AU" sz="1400" b="1" spc="113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 descr="Table titled: Key Dates for Round 5&#10;CPMG Contact Deadline: 1 May 2026&#10;Applications Close: 11:59PM, 11 May 2026.&#10;Successful Projects Announced: After 10 August 2026.&#10;Project Activities Completed: 17 September 2027&#10;Final Reports Submitted: 15 October 2027.&#10;&#10;">
            <a:extLst>
              <a:ext uri="{FF2B5EF4-FFF2-40B4-BE49-F238E27FC236}">
                <a16:creationId xmlns:a16="http://schemas.microsoft.com/office/drawing/2014/main" id="{43A4B845-1F66-00C7-C1C9-62EEB67E22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201530"/>
              </p:ext>
            </p:extLst>
          </p:nvPr>
        </p:nvGraphicFramePr>
        <p:xfrm>
          <a:off x="5928623" y="2341918"/>
          <a:ext cx="5813362" cy="2803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6095">
                  <a:extLst>
                    <a:ext uri="{9D8B030D-6E8A-4147-A177-3AD203B41FA5}">
                      <a16:colId xmlns:a16="http://schemas.microsoft.com/office/drawing/2014/main" val="2881696783"/>
                    </a:ext>
                  </a:extLst>
                </a:gridCol>
                <a:gridCol w="2837267">
                  <a:extLst>
                    <a:ext uri="{9D8B030D-6E8A-4147-A177-3AD203B41FA5}">
                      <a16:colId xmlns:a16="http://schemas.microsoft.com/office/drawing/2014/main" val="1214329174"/>
                    </a:ext>
                  </a:extLst>
                </a:gridCol>
              </a:tblGrid>
              <a:tr h="467210">
                <a:tc gridSpan="2">
                  <a:txBody>
                    <a:bodyPr/>
                    <a:lstStyle/>
                    <a:p>
                      <a:pPr algn="ctr"/>
                      <a:r>
                        <a:rPr lang="en-AU" sz="1600" b="1" noProof="0" dirty="0"/>
                        <a:t>Key Dates for Round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7394339"/>
                  </a:ext>
                </a:extLst>
              </a:tr>
              <a:tr h="46721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AU" sz="1400" b="1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CPMG Contact Deadline</a:t>
                      </a:r>
                      <a:endParaRPr lang="en-AU" noProof="0" dirty="0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AU" sz="14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1 May 2026</a:t>
                      </a:r>
                      <a:endParaRPr lang="en-AU" noProof="0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3962407"/>
                  </a:ext>
                </a:extLst>
              </a:tr>
              <a:tr h="467210">
                <a:tc>
                  <a:txBody>
                    <a:bodyPr/>
                    <a:lstStyle/>
                    <a:p>
                      <a:r>
                        <a:rPr lang="en-AU" sz="1400" b="1" noProof="0" dirty="0"/>
                        <a:t>Applications Close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noProof="0"/>
                        <a:t>11:59pm Monday 11 May 2026</a:t>
                      </a:r>
                      <a:endParaRPr lang="en-AU" noProof="0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301454"/>
                  </a:ext>
                </a:extLst>
              </a:tr>
              <a:tr h="467210">
                <a:tc>
                  <a:txBody>
                    <a:bodyPr/>
                    <a:lstStyle/>
                    <a:p>
                      <a:r>
                        <a:rPr lang="en-AU" sz="1400" b="1" noProof="0" dirty="0"/>
                        <a:t>Successful Projects Announced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noProof="0" dirty="0"/>
                        <a:t>After 10 August 2026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890713"/>
                  </a:ext>
                </a:extLst>
              </a:tr>
              <a:tr h="467210">
                <a:tc>
                  <a:txBody>
                    <a:bodyPr/>
                    <a:lstStyle/>
                    <a:p>
                      <a:r>
                        <a:rPr lang="en-AU" sz="1400" b="1" noProof="0" dirty="0"/>
                        <a:t>Project Activities Completed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en-AU" sz="1400" noProof="0" dirty="0"/>
                        <a:t>17 September 2027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4996523"/>
                  </a:ext>
                </a:extLst>
              </a:tr>
              <a:tr h="467210">
                <a:tc>
                  <a:txBody>
                    <a:bodyPr/>
                    <a:lstStyle/>
                    <a:p>
                      <a:r>
                        <a:rPr lang="en-AU" sz="1400" b="1" noProof="0" dirty="0"/>
                        <a:t>Final Reports Submitted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en-AU" sz="1400" noProof="0" dirty="0"/>
                        <a:t>15 October 2027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2194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17432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DC8C0-7DD9-084A-B02C-B7A0A6DE1A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71600"/>
            <a:ext cx="4622485" cy="1062788"/>
          </a:xfrm>
        </p:spPr>
        <p:txBody>
          <a:bodyPr/>
          <a:lstStyle/>
          <a:p>
            <a:r>
              <a:rPr lang="en-AU" sz="4000" noProof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115047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2CF9E-30B9-D247-A4B0-2E9460BAF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822" y="819488"/>
            <a:ext cx="6558560" cy="1489709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AU" sz="3600" noProof="0" dirty="0">
                <a:latin typeface="Arial" panose="020B0604020202020204" pitchFamily="34" charset="0"/>
                <a:cs typeface="Arial" panose="020B0604020202020204" pitchFamily="34" charset="0"/>
              </a:rPr>
              <a:t>Overview of the Partnerships </a:t>
            </a:r>
            <a:br>
              <a:rPr lang="en-AU" sz="3600" noProof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3600" noProof="0" dirty="0">
                <a:latin typeface="Arial" panose="020B0604020202020204" pitchFamily="34" charset="0"/>
                <a:cs typeface="Arial" panose="020B0604020202020204" pitchFamily="34" charset="0"/>
              </a:rPr>
              <a:t>Against Pests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AA98D-DBDE-1149-BF44-9C67FB53EC1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78652" y="2309197"/>
            <a:ext cx="2538148" cy="1165654"/>
          </a:xfrm>
        </p:spPr>
        <p:txBody>
          <a:bodyPr vert="horz" lIns="0" tIns="0" rIns="0" bIns="0" rtlCol="0">
            <a:noAutofit/>
          </a:bodyPr>
          <a:lstStyle/>
          <a:p>
            <a:pPr marL="266700" indent="-2667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2400" b="1" noProof="0" dirty="0">
                <a:solidFill>
                  <a:schemeClr val="bg1"/>
                </a:solidFill>
              </a:rPr>
              <a:t>The Program</a:t>
            </a:r>
          </a:p>
          <a:p>
            <a:pPr marL="266700" indent="-2667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2400" b="1" noProof="0" dirty="0">
                <a:solidFill>
                  <a:schemeClr val="bg1"/>
                </a:solidFill>
              </a:rPr>
              <a:t>The Grants</a:t>
            </a:r>
            <a:endParaRPr lang="en-AU" sz="2000" b="1" noProof="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A3B6DB-19C7-924E-B923-288E29B3F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AU" noProof="0" smtClean="0"/>
              <a:pPr/>
              <a:t>5</a:t>
            </a:fld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1217262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74EF81-8563-B547-14DD-8949985C4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76" y="19120"/>
            <a:ext cx="10245258" cy="1088000"/>
          </a:xfrm>
        </p:spPr>
        <p:txBody>
          <a:bodyPr/>
          <a:lstStyle/>
          <a:p>
            <a:r>
              <a:rPr lang="en-AU" sz="4000" noProof="0" dirty="0">
                <a:solidFill>
                  <a:schemeClr val="tx2"/>
                </a:solidFill>
                <a:latin typeface="Arial"/>
                <a:cs typeface="Arial"/>
              </a:rPr>
              <a:t>Partnerships Against Pests Program</a:t>
            </a:r>
            <a:endParaRPr lang="en-AU" sz="4000" b="0" noProof="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9F0EEC-21B9-04C5-4A64-DB17238A7DBF}"/>
              </a:ext>
            </a:extLst>
          </p:cNvPr>
          <p:cNvSpPr txBox="1"/>
          <p:nvPr/>
        </p:nvSpPr>
        <p:spPr>
          <a:xfrm>
            <a:off x="661751" y="1136272"/>
            <a:ext cx="10868497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en-AU" sz="2000" b="1" i="0" strike="noStrike" cap="none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kumimoji="0" lang="en-AU" sz="2000" b="1" i="0" strike="noStrike" cap="none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PARTNERSHIPS AGAINST PESTS PROGRAM </a:t>
            </a:r>
            <a:r>
              <a:rPr lang="en-AU" sz="2000" b="1" noProof="0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HAS 4 COMPONENTS WHICH </a:t>
            </a:r>
            <a:r>
              <a:rPr kumimoji="0" lang="en-AU" sz="2000" b="1" i="0" strike="noStrike" cap="none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AIM TO IMPROVE AND STRENGTHEN THE ESTABLISHED INVASIVES MANAGEMENT SYSTEM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5339659-3E59-FBF0-6BF1-F0500A9F78D7}"/>
              </a:ext>
            </a:extLst>
          </p:cNvPr>
          <p:cNvSpPr/>
          <p:nvPr/>
        </p:nvSpPr>
        <p:spPr>
          <a:xfrm>
            <a:off x="759690" y="2216959"/>
            <a:ext cx="2736771" cy="8640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AU" sz="400" noProof="0" dirty="0">
              <a:solidFill>
                <a:schemeClr val="bg1"/>
              </a:solidFill>
            </a:endParaRPr>
          </a:p>
          <a:p>
            <a:pPr algn="ctr"/>
            <a:r>
              <a:rPr lang="en-AU" b="1" noProof="0" dirty="0">
                <a:solidFill>
                  <a:schemeClr val="bg1"/>
                </a:solidFill>
              </a:rPr>
              <a:t>Partnerships Against</a:t>
            </a:r>
          </a:p>
          <a:p>
            <a:pPr algn="ctr"/>
            <a:endParaRPr lang="en-AU" sz="800" b="1" noProof="0" dirty="0">
              <a:solidFill>
                <a:schemeClr val="bg1"/>
              </a:solidFill>
            </a:endParaRPr>
          </a:p>
          <a:p>
            <a:pPr algn="ctr"/>
            <a:r>
              <a:rPr lang="en-AU" b="1" noProof="0" dirty="0">
                <a:solidFill>
                  <a:schemeClr val="bg1"/>
                </a:solidFill>
              </a:rPr>
              <a:t>Pests Grants Program</a:t>
            </a:r>
          </a:p>
          <a:p>
            <a:pPr algn="ctr"/>
            <a:endParaRPr lang="en-AU" sz="500" noProof="0" dirty="0">
              <a:solidFill>
                <a:schemeClr val="bg1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03974D9-8676-920D-CE0F-ADA108F0B8DB}"/>
              </a:ext>
            </a:extLst>
          </p:cNvPr>
          <p:cNvSpPr/>
          <p:nvPr/>
        </p:nvSpPr>
        <p:spPr>
          <a:xfrm>
            <a:off x="7276360" y="2267632"/>
            <a:ext cx="4527589" cy="38204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AU" sz="400" noProof="0" dirty="0">
              <a:solidFill>
                <a:sysClr val="windowText" lastClr="000000"/>
              </a:solidFill>
            </a:endParaRPr>
          </a:p>
          <a:p>
            <a:pPr algn="ctr"/>
            <a:r>
              <a:rPr lang="en-AU" sz="1600" noProof="0" dirty="0">
                <a:solidFill>
                  <a:sysClr val="windowText" lastClr="000000"/>
                </a:solidFill>
              </a:rPr>
              <a:t>Victorian Invasive Pests Advisory Board (VIPA)</a:t>
            </a:r>
          </a:p>
          <a:p>
            <a:pPr algn="ctr"/>
            <a:endParaRPr lang="en-AU" sz="400" noProof="0" dirty="0">
              <a:solidFill>
                <a:sysClr val="windowText" lastClr="000000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F26E06D-C2E0-B11D-AF48-F76A8BE1ABDF}"/>
              </a:ext>
            </a:extLst>
          </p:cNvPr>
          <p:cNvSpPr/>
          <p:nvPr/>
        </p:nvSpPr>
        <p:spPr>
          <a:xfrm>
            <a:off x="4429441" y="4878572"/>
            <a:ext cx="2234906" cy="132981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lvl="0" algn="ctr">
              <a:spcAft>
                <a:spcPts val="0"/>
              </a:spcAft>
            </a:pPr>
            <a:endParaRPr lang="en-AU" sz="400" noProof="0" dirty="0">
              <a:solidFill>
                <a:schemeClr val="tx1"/>
              </a:solidFill>
            </a:endParaRPr>
          </a:p>
          <a:p>
            <a:pPr lvl="0" algn="ctr">
              <a:spcAft>
                <a:spcPts val="0"/>
              </a:spcAft>
            </a:pPr>
            <a:r>
              <a:rPr lang="en-AU" sz="1600" noProof="0" dirty="0">
                <a:solidFill>
                  <a:schemeClr val="tx1"/>
                </a:solidFill>
              </a:rPr>
              <a:t>Funding AgVic</a:t>
            </a:r>
          </a:p>
          <a:p>
            <a:pPr lvl="0" algn="ctr">
              <a:spcAft>
                <a:spcPts val="0"/>
              </a:spcAft>
            </a:pPr>
            <a:endParaRPr lang="en-AU" sz="400" noProof="0" dirty="0">
              <a:solidFill>
                <a:schemeClr val="tx1"/>
              </a:solidFill>
            </a:endParaRPr>
          </a:p>
          <a:p>
            <a:pPr lvl="0" algn="ctr">
              <a:spcAft>
                <a:spcPts val="0"/>
              </a:spcAft>
            </a:pPr>
            <a:r>
              <a:rPr lang="en-AU" sz="1600" noProof="0" dirty="0">
                <a:solidFill>
                  <a:schemeClr val="tx1"/>
                </a:solidFill>
              </a:rPr>
              <a:t>Engagement Officers </a:t>
            </a:r>
          </a:p>
          <a:p>
            <a:pPr lvl="0" algn="ctr">
              <a:spcAft>
                <a:spcPts val="0"/>
              </a:spcAft>
            </a:pPr>
            <a:endParaRPr lang="en-AU" sz="400" noProof="0" dirty="0">
              <a:solidFill>
                <a:schemeClr val="tx1"/>
              </a:solidFill>
            </a:endParaRPr>
          </a:p>
          <a:p>
            <a:pPr lvl="0" algn="ctr">
              <a:spcAft>
                <a:spcPts val="0"/>
              </a:spcAft>
            </a:pPr>
            <a:r>
              <a:rPr lang="en-AU" sz="1600" noProof="0" dirty="0">
                <a:solidFill>
                  <a:schemeClr val="tx1"/>
                </a:solidFill>
              </a:rPr>
              <a:t>to support community </a:t>
            </a:r>
          </a:p>
          <a:p>
            <a:pPr lvl="0" algn="ctr">
              <a:spcAft>
                <a:spcPts val="0"/>
              </a:spcAft>
            </a:pPr>
            <a:endParaRPr lang="en-AU" sz="400" noProof="0" dirty="0">
              <a:solidFill>
                <a:schemeClr val="tx1"/>
              </a:solidFill>
            </a:endParaRPr>
          </a:p>
          <a:p>
            <a:pPr lvl="0" algn="ctr">
              <a:spcAft>
                <a:spcPts val="0"/>
              </a:spcAft>
            </a:pPr>
            <a:r>
              <a:rPr lang="en-AU" sz="1600" noProof="0" dirty="0">
                <a:solidFill>
                  <a:schemeClr val="tx1"/>
                </a:solidFill>
              </a:rPr>
              <a:t>groups</a:t>
            </a:r>
          </a:p>
          <a:p>
            <a:pPr lvl="0" algn="ctr">
              <a:spcAft>
                <a:spcPts val="0"/>
              </a:spcAft>
            </a:pPr>
            <a:endParaRPr lang="en-AU" sz="400" noProof="0" dirty="0">
              <a:solidFill>
                <a:schemeClr val="tx1"/>
              </a:solidFill>
            </a:endParaRPr>
          </a:p>
        </p:txBody>
      </p:sp>
      <p:grpSp>
        <p:nvGrpSpPr>
          <p:cNvPr id="25" name="Group 24" descr="Map of Victoria showing the 3 regions and which Agriculture Victoria Established Invasives Engagement officer covers that region. ">
            <a:extLst>
              <a:ext uri="{FF2B5EF4-FFF2-40B4-BE49-F238E27FC236}">
                <a16:creationId xmlns:a16="http://schemas.microsoft.com/office/drawing/2014/main" id="{3C70C1D7-E9C8-3EA2-9B5A-5F4C3B220EBE}"/>
              </a:ext>
            </a:extLst>
          </p:cNvPr>
          <p:cNvGrpSpPr>
            <a:grpSpLocks noChangeAspect="1"/>
          </p:cNvGrpSpPr>
          <p:nvPr/>
        </p:nvGrpSpPr>
        <p:grpSpPr>
          <a:xfrm>
            <a:off x="6741213" y="2875857"/>
            <a:ext cx="5345572" cy="3778902"/>
            <a:chOff x="8467522" y="4120083"/>
            <a:chExt cx="3566504" cy="2521240"/>
          </a:xfrm>
        </p:grpSpPr>
        <p:pic>
          <p:nvPicPr>
            <p:cNvPr id="2" name="Picture 2" descr="Image of map showing the engagement officer regions.">
              <a:extLst>
                <a:ext uri="{FF2B5EF4-FFF2-40B4-BE49-F238E27FC236}">
                  <a16:creationId xmlns:a16="http://schemas.microsoft.com/office/drawing/2014/main" id="{C76CC0A7-08BE-DE69-891D-D343EF32ED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7522" y="4120083"/>
              <a:ext cx="3566504" cy="2521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FA5B006-BA69-BBE3-F13A-F35856150176}"/>
                </a:ext>
              </a:extLst>
            </p:cNvPr>
            <p:cNvSpPr txBox="1"/>
            <p:nvPr/>
          </p:nvSpPr>
          <p:spPr>
            <a:xfrm>
              <a:off x="9409367" y="5075074"/>
              <a:ext cx="889060" cy="1524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AU" sz="1200" noProof="0">
                  <a:solidFill>
                    <a:srgbClr val="00573F"/>
                  </a:solidFill>
                  <a:hlinkClick r:id="rId5"/>
                </a:rPr>
                <a:t>Alastair Campbell</a:t>
              </a:r>
              <a:endParaRPr lang="en-AU" sz="1200" noProof="0">
                <a:solidFill>
                  <a:srgbClr val="00573F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FF5E1FB-BAEB-9827-BCBA-0A68D7C9EBFA}"/>
                </a:ext>
              </a:extLst>
            </p:cNvPr>
            <p:cNvSpPr txBox="1"/>
            <p:nvPr/>
          </p:nvSpPr>
          <p:spPr>
            <a:xfrm>
              <a:off x="8824566" y="5793892"/>
              <a:ext cx="533436" cy="1524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AU" sz="1200" noProof="0">
                  <a:solidFill>
                    <a:srgbClr val="00573F"/>
                  </a:solidFill>
                  <a:hlinkClick r:id="rId6"/>
                </a:rPr>
                <a:t>Doug May</a:t>
              </a:r>
              <a:endParaRPr lang="en-AU" sz="1200" noProof="0">
                <a:solidFill>
                  <a:srgbClr val="00573F"/>
                </a:solidFill>
              </a:endParaRPr>
            </a:p>
          </p:txBody>
        </p:sp>
        <p:sp>
          <p:nvSpPr>
            <p:cNvPr id="15" name="TextBox 14">
              <a:hlinkClick r:id="rId7"/>
              <a:extLst>
                <a:ext uri="{FF2B5EF4-FFF2-40B4-BE49-F238E27FC236}">
                  <a16:creationId xmlns:a16="http://schemas.microsoft.com/office/drawing/2014/main" id="{AA214D13-D0D5-F205-DE76-D4913D3C4306}"/>
                </a:ext>
              </a:extLst>
            </p:cNvPr>
            <p:cNvSpPr txBox="1"/>
            <p:nvPr/>
          </p:nvSpPr>
          <p:spPr>
            <a:xfrm>
              <a:off x="10548343" y="6013310"/>
              <a:ext cx="609641" cy="1524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AU" sz="1200" noProof="0">
                  <a:solidFill>
                    <a:srgbClr val="00573F"/>
                  </a:solidFill>
                  <a:hlinkClick r:id="rId7"/>
                </a:rPr>
                <a:t>David Scott</a:t>
              </a:r>
              <a:endParaRPr lang="en-AU" sz="1200" noProof="0">
                <a:solidFill>
                  <a:srgbClr val="00573F"/>
                </a:solidFill>
              </a:endParaRP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6BAB9E1-2148-5D12-080A-8D0BA173B1B7}"/>
              </a:ext>
            </a:extLst>
          </p:cNvPr>
          <p:cNvSpPr/>
          <p:nvPr/>
        </p:nvSpPr>
        <p:spPr>
          <a:xfrm>
            <a:off x="598288" y="3415774"/>
            <a:ext cx="3132000" cy="1116000"/>
          </a:xfrm>
          <a:prstGeom prst="roundRect">
            <a:avLst/>
          </a:prstGeom>
          <a:solidFill>
            <a:srgbClr val="DDD3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AU" sz="400" noProof="0" dirty="0">
              <a:solidFill>
                <a:schemeClr val="tx1"/>
              </a:solidFill>
            </a:endParaRPr>
          </a:p>
          <a:p>
            <a:pPr algn="ctr"/>
            <a:r>
              <a:rPr lang="en-AU" sz="1600" noProof="0" dirty="0">
                <a:solidFill>
                  <a:schemeClr val="tx1"/>
                </a:solidFill>
              </a:rPr>
              <a:t>Funding and supporting</a:t>
            </a:r>
          </a:p>
          <a:p>
            <a:pPr algn="ctr"/>
            <a:endParaRPr lang="en-AU" sz="400" noProof="0" dirty="0">
              <a:solidFill>
                <a:schemeClr val="tx1"/>
              </a:solidFill>
            </a:endParaRPr>
          </a:p>
          <a:p>
            <a:pPr algn="ctr"/>
            <a:r>
              <a:rPr lang="en-AU" sz="1600" noProof="0" dirty="0">
                <a:solidFill>
                  <a:schemeClr val="tx1"/>
                </a:solidFill>
              </a:rPr>
              <a:t>Victoria’s 4 Community Pest</a:t>
            </a:r>
          </a:p>
          <a:p>
            <a:pPr algn="ctr"/>
            <a:endParaRPr lang="en-AU" sz="400" noProof="0" dirty="0">
              <a:solidFill>
                <a:schemeClr val="tx1"/>
              </a:solidFill>
            </a:endParaRPr>
          </a:p>
          <a:p>
            <a:pPr algn="ctr"/>
            <a:r>
              <a:rPr lang="en-AU" sz="1600" noProof="0" dirty="0">
                <a:solidFill>
                  <a:schemeClr val="tx1"/>
                </a:solidFill>
              </a:rPr>
              <a:t> Management Groups </a:t>
            </a:r>
            <a:r>
              <a:rPr lang="en-AU" sz="1600" b="0" noProof="0" dirty="0">
                <a:solidFill>
                  <a:schemeClr val="tx1"/>
                </a:solidFill>
                <a:cs typeface="Arial" panose="020B0604020202020204" pitchFamily="34" charset="0"/>
              </a:rPr>
              <a:t>(CPMGs)</a:t>
            </a:r>
          </a:p>
          <a:p>
            <a:pPr algn="ctr"/>
            <a:endParaRPr lang="en-AU" sz="400" b="0" noProof="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9" name="Picture 8" descr="The Victorian Blackberry Taskforce's logo which links to their website.">
            <a:hlinkClick r:id="rId8"/>
            <a:extLst>
              <a:ext uri="{FF2B5EF4-FFF2-40B4-BE49-F238E27FC236}">
                <a16:creationId xmlns:a16="http://schemas.microsoft.com/office/drawing/2014/main" id="{D2B560D2-5843-7EC0-8ED4-FE0E4931EEC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616" y="4704930"/>
            <a:ext cx="1825460" cy="908113"/>
          </a:xfrm>
          <a:prstGeom prst="rect">
            <a:avLst/>
          </a:prstGeom>
        </p:spPr>
      </p:pic>
      <p:pic>
        <p:nvPicPr>
          <p:cNvPr id="10" name="Picture 9" descr="The Victorian Gorse Taskforce's logo which links to their website.">
            <a:hlinkClick r:id="rId10"/>
            <a:extLst>
              <a:ext uri="{FF2B5EF4-FFF2-40B4-BE49-F238E27FC236}">
                <a16:creationId xmlns:a16="http://schemas.microsoft.com/office/drawing/2014/main" id="{B6F37CC4-0CC0-E6B1-6146-FDA5727DD09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4765" y="4690372"/>
            <a:ext cx="1800087" cy="908113"/>
          </a:xfrm>
          <a:prstGeom prst="rect">
            <a:avLst/>
          </a:prstGeom>
        </p:spPr>
      </p:pic>
      <p:pic>
        <p:nvPicPr>
          <p:cNvPr id="11" name="Picture 10" descr="The Victorian Rabbit Action Network's logo which links to their website.">
            <a:hlinkClick r:id="rId12"/>
            <a:extLst>
              <a:ext uri="{FF2B5EF4-FFF2-40B4-BE49-F238E27FC236}">
                <a16:creationId xmlns:a16="http://schemas.microsoft.com/office/drawing/2014/main" id="{480D37E0-4848-CF9B-592B-191955DF65E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303" y="5684583"/>
            <a:ext cx="1800086" cy="908113"/>
          </a:xfrm>
          <a:prstGeom prst="rect">
            <a:avLst/>
          </a:prstGeom>
        </p:spPr>
      </p:pic>
      <p:pic>
        <p:nvPicPr>
          <p:cNvPr id="8" name="Picture 7" descr="The Victorian Serrated Tussock Working Party's logo which links to their website.">
            <a:hlinkClick r:id="rId14"/>
            <a:extLst>
              <a:ext uri="{FF2B5EF4-FFF2-40B4-BE49-F238E27FC236}">
                <a16:creationId xmlns:a16="http://schemas.microsoft.com/office/drawing/2014/main" id="{01358926-9FB5-3B7B-11CE-361AA1E20CE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92255" y="5713475"/>
            <a:ext cx="2125108" cy="907200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84CD52F-709D-EF8E-8ACD-A94D0D1E4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77681" y="4413929"/>
            <a:ext cx="0" cy="46710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3088264-052F-002F-288A-CF0AA0F443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36" idx="3"/>
          </p:cNvCxnSpPr>
          <p:nvPr/>
        </p:nvCxnSpPr>
        <p:spPr>
          <a:xfrm flipH="1">
            <a:off x="3496461" y="2648959"/>
            <a:ext cx="70762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CAA0AF1-994F-7E09-57D0-1857A42E8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088779" y="2221531"/>
            <a:ext cx="2285827" cy="2285827"/>
            <a:chOff x="4123462" y="2193023"/>
            <a:chExt cx="2285827" cy="228582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B131F20-31B0-FFA3-B95D-D04D19CAB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3462" y="2193023"/>
              <a:ext cx="2285827" cy="228582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53F140D-43EE-3713-8B89-AE3729EC6ABB}"/>
                </a:ext>
              </a:extLst>
            </p:cNvPr>
            <p:cNvSpPr/>
            <p:nvPr/>
          </p:nvSpPr>
          <p:spPr>
            <a:xfrm>
              <a:off x="5826032" y="2405958"/>
              <a:ext cx="339482" cy="952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B1EFD24-E932-12FB-CFFA-EB1B918A5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31" idx="1"/>
          </p:cNvCxnSpPr>
          <p:nvPr/>
        </p:nvCxnSpPr>
        <p:spPr>
          <a:xfrm flipV="1">
            <a:off x="6374606" y="2458654"/>
            <a:ext cx="901754" cy="19030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28A6B9C-B24B-2964-4D8F-4F8F49953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3739341" y="3973774"/>
            <a:ext cx="73536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0405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EFDBB-77B4-C6A6-A60E-93EFEEC16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847D06-8398-3A85-E330-87B015469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-16255"/>
            <a:ext cx="10232558" cy="1149531"/>
          </a:xfrm>
        </p:spPr>
        <p:txBody>
          <a:bodyPr/>
          <a:lstStyle/>
          <a:p>
            <a:r>
              <a:rPr lang="en-AU" sz="4000" noProof="0" dirty="0">
                <a:solidFill>
                  <a:schemeClr val="tx2"/>
                </a:solidFill>
              </a:rPr>
              <a:t>Grants Recipients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8223F5-FBE3-970E-FB77-C597633C7E94}"/>
              </a:ext>
            </a:extLst>
          </p:cNvPr>
          <p:cNvSpPr txBox="1"/>
          <p:nvPr/>
        </p:nvSpPr>
        <p:spPr>
          <a:xfrm>
            <a:off x="246041" y="1467295"/>
            <a:ext cx="3492866" cy="77970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fontAlgn="base">
              <a:lnSpc>
                <a:spcPct val="150000"/>
              </a:lnSpc>
              <a:spcAft>
                <a:spcPts val="600"/>
              </a:spcAft>
            </a:pPr>
            <a:r>
              <a:rPr lang="en-AU" b="1" i="0" noProof="0" dirty="0">
                <a:solidFill>
                  <a:schemeClr val="tx2"/>
                </a:solidFill>
                <a:effectLst/>
                <a:latin typeface="+mn-lt"/>
              </a:rPr>
              <a:t>SINCE 2023, THE PAP GRANTS PROGRAM HAS </a:t>
            </a:r>
            <a:r>
              <a:rPr lang="en-AU" b="1" noProof="0" dirty="0">
                <a:solidFill>
                  <a:schemeClr val="tx2"/>
                </a:solidFill>
              </a:rPr>
              <a:t>FUNDED: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C93AD2-9DCE-0BF3-6F8E-B5449F5926B5}"/>
              </a:ext>
            </a:extLst>
          </p:cNvPr>
          <p:cNvSpPr txBox="1"/>
          <p:nvPr/>
        </p:nvSpPr>
        <p:spPr>
          <a:xfrm>
            <a:off x="318469" y="2384806"/>
            <a:ext cx="3203367" cy="35491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60045" indent="-185420" fontAlgn="base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b="1" noProof="0" dirty="0">
                <a:solidFill>
                  <a:schemeClr val="tx2"/>
                </a:solidFill>
              </a:rPr>
              <a:t>70 PROJECTS </a:t>
            </a:r>
            <a:r>
              <a:rPr lang="en-AU" sz="1600" b="1" dirty="0">
                <a:solidFill>
                  <a:schemeClr val="tx2"/>
                </a:solidFill>
              </a:rPr>
              <a:t>DELIVERED</a:t>
            </a:r>
            <a:r>
              <a:rPr lang="en-AU" sz="1600" b="1" noProof="0" dirty="0">
                <a:solidFill>
                  <a:schemeClr val="tx2"/>
                </a:solidFill>
              </a:rPr>
              <a:t> BY 55 COMMUNITY GROUPS</a:t>
            </a:r>
            <a:endParaRPr lang="en-US" dirty="0">
              <a:solidFill>
                <a:schemeClr val="tx2"/>
              </a:solidFill>
            </a:endParaRPr>
          </a:p>
          <a:p>
            <a:pPr marL="717550" indent="-179388" fontAlgn="base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400" b="1" noProof="0" dirty="0">
                <a:solidFill>
                  <a:schemeClr val="tx2"/>
                </a:solidFill>
              </a:rPr>
              <a:t>Round 1 – 2 projects</a:t>
            </a:r>
          </a:p>
          <a:p>
            <a:pPr marL="717550" indent="-179388" fontAlgn="base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400" b="1" noProof="0" dirty="0">
                <a:solidFill>
                  <a:schemeClr val="tx2"/>
                </a:solidFill>
              </a:rPr>
              <a:t>Round 2 – 16 projects</a:t>
            </a:r>
          </a:p>
          <a:p>
            <a:pPr marL="717550" indent="-179388" fontAlgn="base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400" b="1" noProof="0" dirty="0">
                <a:solidFill>
                  <a:schemeClr val="tx2"/>
                </a:solidFill>
              </a:rPr>
              <a:t>Round 3 – 25 projects</a:t>
            </a:r>
          </a:p>
          <a:p>
            <a:pPr marL="717550" indent="-179388" fontAlgn="base">
              <a:lnSpc>
                <a:spcPct val="12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sz="1400" b="1" noProof="0" dirty="0">
                <a:solidFill>
                  <a:schemeClr val="tx2"/>
                </a:solidFill>
              </a:rPr>
              <a:t>Round 4 – 27 projects</a:t>
            </a:r>
          </a:p>
          <a:p>
            <a:pPr marL="360045" indent="-185420" fontAlgn="base">
              <a:lnSpc>
                <a:spcPct val="12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sz="1600" b="1" noProof="0" dirty="0">
                <a:solidFill>
                  <a:schemeClr val="tx2"/>
                </a:solidFill>
              </a:rPr>
              <a:t>21 PROJECTS </a:t>
            </a:r>
            <a:r>
              <a:rPr lang="en-AU" sz="1600" b="1" dirty="0">
                <a:solidFill>
                  <a:schemeClr val="tx2"/>
                </a:solidFill>
              </a:rPr>
              <a:t>DELIVERED BY</a:t>
            </a:r>
            <a:r>
              <a:rPr lang="en-AU" sz="1600" b="1" noProof="0" dirty="0">
                <a:solidFill>
                  <a:schemeClr val="tx2"/>
                </a:solidFill>
              </a:rPr>
              <a:t> STATEWIDE CPMGs</a:t>
            </a:r>
            <a:endParaRPr lang="en-AU" sz="1600" b="1" noProof="0" dirty="0">
              <a:solidFill>
                <a:schemeClr val="tx2"/>
              </a:solidFill>
              <a:cs typeface="Arial"/>
            </a:endParaRPr>
          </a:p>
          <a:p>
            <a:pPr marL="360363" indent="-185738" fontAlgn="base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b="1" noProof="0" dirty="0">
                <a:solidFill>
                  <a:schemeClr val="tx2"/>
                </a:solidFill>
              </a:rPr>
              <a:t>7 PROJECTS </a:t>
            </a:r>
            <a:r>
              <a:rPr lang="en-AU" sz="1600" b="1" dirty="0">
                <a:solidFill>
                  <a:schemeClr val="tx2"/>
                </a:solidFill>
              </a:rPr>
              <a:t>DELIVERED </a:t>
            </a:r>
            <a:r>
              <a:rPr lang="en-AU" sz="1600" b="1" noProof="0" dirty="0">
                <a:solidFill>
                  <a:schemeClr val="tx2"/>
                </a:solidFill>
              </a:rPr>
              <a:t> BY TRADITIONAL OWNERS</a:t>
            </a:r>
          </a:p>
        </p:txBody>
      </p:sp>
      <p:pic>
        <p:nvPicPr>
          <p:cNvPr id="8" name="Picture 7" descr="Map showing locations of various project rounds across Victoria, marked by colored circles and squares representing rounds 1 to 4 and their combinations, with burgundy triangles indicating Traditional Owner projects. The map includes a key with color-coded symbols.">
            <a:extLst>
              <a:ext uri="{FF2B5EF4-FFF2-40B4-BE49-F238E27FC236}">
                <a16:creationId xmlns:a16="http://schemas.microsoft.com/office/drawing/2014/main" id="{B9072FF2-6438-30E3-543B-07B677BF00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01524" y="1163199"/>
            <a:ext cx="8388112" cy="5684944"/>
          </a:xfrm>
          <a:prstGeom prst="rect">
            <a:avLst/>
          </a:prstGeom>
          <a:ln w="25400">
            <a:noFill/>
            <a:miter lim="800000"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33F0BA1-FCE6-BE10-5777-B28CFE9B6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01524" y="1155680"/>
            <a:ext cx="8379566" cy="5695200"/>
          </a:xfrm>
          <a:prstGeom prst="rect">
            <a:avLst/>
          </a:prstGeom>
          <a:noFill/>
          <a:ln w="25400">
            <a:solidFill>
              <a:srgbClr val="1A4E3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3452436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6FF7E-C4F9-DE03-3E8D-422318D9F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800F64-AA77-90E5-B168-365A44A46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0"/>
            <a:ext cx="10232558" cy="1149531"/>
          </a:xfrm>
        </p:spPr>
        <p:txBody>
          <a:bodyPr/>
          <a:lstStyle/>
          <a:p>
            <a:r>
              <a:rPr lang="en-AU" sz="4000" noProof="0" dirty="0">
                <a:solidFill>
                  <a:schemeClr val="tx2"/>
                </a:solidFill>
              </a:rPr>
              <a:t>Outputs Overview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9BA295-D7E6-45F8-3732-7072BEBF6753}"/>
              </a:ext>
            </a:extLst>
          </p:cNvPr>
          <p:cNvSpPr txBox="1"/>
          <p:nvPr/>
        </p:nvSpPr>
        <p:spPr>
          <a:xfrm>
            <a:off x="581702" y="1205621"/>
            <a:ext cx="11028596" cy="7797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b="1" noProof="0" dirty="0">
                <a:solidFill>
                  <a:schemeClr val="tx2"/>
                </a:solidFill>
              </a:rPr>
              <a:t>OVER $3.4 MILLION IN FUNDING HAS BEEN COMMITTED BY THE PARTNERSHIPS AGAINST PESTS GRANTS PROGRAM TO DELIVER COMMUNITY CAPACITY BUILDING PROJECTS</a:t>
            </a:r>
            <a:endParaRPr lang="en-AU" b="1" i="0" noProof="0" dirty="0">
              <a:solidFill>
                <a:schemeClr val="tx2"/>
              </a:solidFill>
              <a:effectLst/>
              <a:latin typeface="+mn-lt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2121D3-1D92-6676-2A83-9E60C87D8D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329" y="2168525"/>
            <a:ext cx="7459745" cy="3483854"/>
          </a:xfrm>
        </p:spPr>
        <p:txBody>
          <a:bodyPr/>
          <a:lstStyle/>
          <a:p>
            <a:pPr fontAlgn="base">
              <a:lnSpc>
                <a:spcPct val="120000"/>
              </a:lnSpc>
              <a:spcAft>
                <a:spcPts val="600"/>
              </a:spcAft>
            </a:pPr>
            <a:r>
              <a:rPr lang="en-AU" sz="1800" b="0" i="0" noProof="0" dirty="0">
                <a:solidFill>
                  <a:srgbClr val="000000"/>
                </a:solidFill>
                <a:effectLst/>
                <a:latin typeface="+mn-lt"/>
              </a:rPr>
              <a:t>The grants have funded 70 </a:t>
            </a:r>
            <a:r>
              <a:rPr lang="en-AU" dirty="0">
                <a:solidFill>
                  <a:srgbClr val="000000"/>
                </a:solidFill>
              </a:rPr>
              <a:t>community groups </a:t>
            </a:r>
            <a:r>
              <a:rPr lang="en-AU" sz="1800" b="0" i="0" noProof="0" dirty="0">
                <a:solidFill>
                  <a:srgbClr val="000000"/>
                </a:solidFill>
                <a:effectLst/>
                <a:latin typeface="+mn-lt"/>
              </a:rPr>
              <a:t>projects. These projects have planned or completed over 2090 outputs and activities, including:</a:t>
            </a:r>
          </a:p>
          <a:p>
            <a:pPr marL="447675" indent="-266700" fontAlgn="base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noProof="0" dirty="0">
                <a:solidFill>
                  <a:srgbClr val="000000"/>
                </a:solidFill>
              </a:rPr>
              <a:t>115 field days </a:t>
            </a:r>
          </a:p>
          <a:p>
            <a:pPr marL="447675" indent="-266700" fontAlgn="base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noProof="0" dirty="0">
                <a:solidFill>
                  <a:srgbClr val="000000"/>
                </a:solidFill>
              </a:rPr>
              <a:t>65 training events </a:t>
            </a:r>
          </a:p>
          <a:p>
            <a:pPr marL="447675" indent="-266700" fontAlgn="base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noProof="0" dirty="0">
                <a:solidFill>
                  <a:srgbClr val="000000"/>
                </a:solidFill>
              </a:rPr>
              <a:t>165 workshops  </a:t>
            </a:r>
          </a:p>
          <a:p>
            <a:pPr marL="447675" indent="-266700" fontAlgn="base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noProof="0" dirty="0">
                <a:solidFill>
                  <a:srgbClr val="000000"/>
                </a:solidFill>
              </a:rPr>
              <a:t>25 webinars</a:t>
            </a:r>
          </a:p>
          <a:p>
            <a:pPr marL="447675" indent="-266700" fontAlgn="base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noProof="0" dirty="0">
                <a:solidFill>
                  <a:srgbClr val="000000"/>
                </a:solidFill>
              </a:rPr>
              <a:t>32 videos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9EBD4-4C2F-CFC5-9B39-EDB62FDE52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AU" noProof="0" smtClean="0"/>
              <a:pPr/>
              <a:t>8</a:t>
            </a:fld>
            <a:endParaRPr lang="en-AU" noProof="0" dirty="0"/>
          </a:p>
        </p:txBody>
      </p:sp>
      <p:pic>
        <p:nvPicPr>
          <p:cNvPr id="10" name="Picture 9" descr="Photograph showing 1 man operating a small teal excavator to dig a trench along a grassy area beside a dirt road. A second man stands nearby wearing a red cap, pointing to the trench digging process under a partly cloudy sky. This was a part of the Warrnambool Coastcare/Landcare’s Rabbit Control Event.">
            <a:extLst>
              <a:ext uri="{FF2B5EF4-FFF2-40B4-BE49-F238E27FC236}">
                <a16:creationId xmlns:a16="http://schemas.microsoft.com/office/drawing/2014/main" id="{0D692713-8380-8732-CBA2-E2D190F8D7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7816" y="3073124"/>
            <a:ext cx="4716000" cy="26527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17D056-3F0E-E563-424C-099E044DE90E}"/>
              </a:ext>
            </a:extLst>
          </p:cNvPr>
          <p:cNvSpPr txBox="1"/>
          <p:nvPr/>
        </p:nvSpPr>
        <p:spPr>
          <a:xfrm>
            <a:off x="2777816" y="5755740"/>
            <a:ext cx="4716000" cy="7577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AU" sz="1050" dirty="0"/>
              <a:t>VRAN’s Tim Bloomfield explaining best practice rabbit warren ripping technique at Warrnambool </a:t>
            </a:r>
            <a:r>
              <a:rPr lang="en-AU" sz="1050" dirty="0" err="1"/>
              <a:t>Coastcare</a:t>
            </a:r>
            <a:r>
              <a:rPr lang="en-AU" sz="1050" dirty="0"/>
              <a:t>/Landcare’s Rabbit Control Event, part of their Round 2 project </a:t>
            </a:r>
            <a:r>
              <a:rPr lang="en-US" sz="1050" i="1" dirty="0"/>
              <a:t>Developing partnerships against pests in Southwest Victoria</a:t>
            </a:r>
            <a:r>
              <a:rPr lang="en-AU" sz="1050" dirty="0"/>
              <a:t>.  Image courtesy of Warrnambool </a:t>
            </a:r>
            <a:r>
              <a:rPr lang="en-AU" sz="1050" dirty="0" err="1"/>
              <a:t>Coastcare</a:t>
            </a:r>
            <a:r>
              <a:rPr lang="en-AU" sz="1050" dirty="0"/>
              <a:t>/Landcare Network, 2024.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0CB6AA-C1D8-2CD8-07F1-F117C975EA2E}"/>
              </a:ext>
            </a:extLst>
          </p:cNvPr>
          <p:cNvSpPr txBox="1"/>
          <p:nvPr/>
        </p:nvSpPr>
        <p:spPr>
          <a:xfrm>
            <a:off x="7706941" y="5781140"/>
            <a:ext cx="4279732" cy="7577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AU" sz="1050" dirty="0"/>
              <a:t>Drones for weed control demonstration at Heytesbury District Landcare Network’s </a:t>
            </a:r>
            <a:r>
              <a:rPr lang="en-AU" sz="1050" dirty="0" err="1"/>
              <a:t>Scotts</a:t>
            </a:r>
            <a:r>
              <a:rPr lang="en-AU" sz="1050" dirty="0"/>
              <a:t> Creek </a:t>
            </a:r>
            <a:r>
              <a:rPr lang="en-AU" sz="1050" dirty="0" err="1"/>
              <a:t>Weedbuster</a:t>
            </a:r>
            <a:r>
              <a:rPr lang="en-AU" sz="1050" dirty="0"/>
              <a:t> event, part of their Round 2 project </a:t>
            </a:r>
            <a:r>
              <a:rPr lang="en-US" sz="1050" i="1" dirty="0"/>
              <a:t>Pest-busting strength through community connection in the Heytesbury</a:t>
            </a:r>
            <a:r>
              <a:rPr lang="en-US" sz="1050" dirty="0"/>
              <a:t>. </a:t>
            </a:r>
          </a:p>
          <a:p>
            <a:pPr>
              <a:lnSpc>
                <a:spcPct val="120000"/>
              </a:lnSpc>
            </a:pPr>
            <a:r>
              <a:rPr lang="en-AU" sz="1050" dirty="0"/>
              <a:t>Image courtesy of Heytesbury District Landcare Network, 2024.</a:t>
            </a:r>
          </a:p>
        </p:txBody>
      </p:sp>
      <p:pic>
        <p:nvPicPr>
          <p:cNvPr id="16" name="Picture 15" descr="Photograph showing four people outdoors observing a drone flying against a clear blue sky. This was a part of the Heytesbury District Landcare Network’s 'drones for weed control' demonstration at their Scotts Creek Weedbuster event.">
            <a:extLst>
              <a:ext uri="{FF2B5EF4-FFF2-40B4-BE49-F238E27FC236}">
                <a16:creationId xmlns:a16="http://schemas.microsoft.com/office/drawing/2014/main" id="{23F6FFD4-4CF5-0002-7CC4-3CB50AECE3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9775" y="2114083"/>
            <a:ext cx="3294064" cy="361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52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5A74F53-2FC9-3DF0-8C38-8C1B401348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79749" y="6646738"/>
            <a:ext cx="791117" cy="197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EB2E48-93F5-8935-8888-7D1AA9ED4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0"/>
            <a:ext cx="10232558" cy="1149531"/>
          </a:xfrm>
        </p:spPr>
        <p:txBody>
          <a:bodyPr/>
          <a:lstStyle/>
          <a:p>
            <a:r>
              <a:rPr lang="en-AU" sz="4000" noProof="0" dirty="0">
                <a:solidFill>
                  <a:schemeClr val="tx2"/>
                </a:solidFill>
              </a:rPr>
              <a:t>Target Species Overview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9FBA8C-021E-F92C-BD82-939C14285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789" y="1248930"/>
            <a:ext cx="11620932" cy="913377"/>
          </a:xfrm>
        </p:spPr>
        <p:txBody>
          <a:bodyPr/>
          <a:lstStyle/>
          <a:p>
            <a:pPr algn="ctr" fontAlgn="base">
              <a:lnSpc>
                <a:spcPct val="150000"/>
              </a:lnSpc>
              <a:spcAft>
                <a:spcPts val="600"/>
              </a:spcAft>
            </a:pPr>
            <a:r>
              <a:rPr lang="en-AU" sz="2000" b="1" dirty="0">
                <a:solidFill>
                  <a:schemeClr val="tx2"/>
                </a:solidFill>
              </a:rPr>
              <a:t>OVER THE FIRST 4 ROUNDS, THESE WERE THE MOST TARGETED </a:t>
            </a:r>
            <a:r>
              <a:rPr lang="en-AU" sz="2000" b="1" i="1" dirty="0">
                <a:solidFill>
                  <a:schemeClr val="tx2"/>
                </a:solidFill>
              </a:rPr>
              <a:t>CATCHMENT AND LAND PROTECTION ACT 1994 </a:t>
            </a:r>
            <a:r>
              <a:rPr lang="en-AU" sz="2000" b="1" dirty="0">
                <a:solidFill>
                  <a:schemeClr val="tx2"/>
                </a:solidFill>
              </a:rPr>
              <a:t>(CALP act) LISTED WEED AND PEST ANIMAL SPECIES</a:t>
            </a:r>
            <a:endParaRPr lang="en-AU" sz="2000" b="1" i="0" noProof="0" dirty="0">
              <a:solidFill>
                <a:schemeClr val="tx2"/>
              </a:solidFill>
              <a:effectLst/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3118C0-D142-775B-0D5E-BE03649D1646}"/>
              </a:ext>
            </a:extLst>
          </p:cNvPr>
          <p:cNvSpPr txBox="1"/>
          <p:nvPr/>
        </p:nvSpPr>
        <p:spPr>
          <a:xfrm>
            <a:off x="3848426" y="2304484"/>
            <a:ext cx="704851" cy="268279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pPr algn="ctr" fontAlgn="base">
              <a:lnSpc>
                <a:spcPct val="120000"/>
              </a:lnSpc>
              <a:spcAft>
                <a:spcPts val="600"/>
              </a:spcAft>
            </a:pPr>
            <a:r>
              <a:rPr lang="en-AU" sz="1600" b="1" dirty="0"/>
              <a:t>Weeds</a:t>
            </a:r>
            <a:endParaRPr lang="en-AU" sz="1600" b="1" noProof="0" dirty="0"/>
          </a:p>
        </p:txBody>
      </p:sp>
      <p:grpSp>
        <p:nvGrpSpPr>
          <p:cNvPr id="5" name="Group 4" descr="Graph showing the number of applications targeting CaLP listed weeds over the first 4 rounds of the PAP grants program. The top 5 species include: 60 projects targeting blackberries, 32 targeting gorse, 25 targeting thistle species, 23 targeting broom species and 20 targeting ragwort. 17 other species are listed on the slide.">
            <a:extLst>
              <a:ext uri="{FF2B5EF4-FFF2-40B4-BE49-F238E27FC236}">
                <a16:creationId xmlns:a16="http://schemas.microsoft.com/office/drawing/2014/main" id="{3FC9F0E5-8F6C-4793-171F-BEAAF58ED757}"/>
              </a:ext>
            </a:extLst>
          </p:cNvPr>
          <p:cNvGrpSpPr/>
          <p:nvPr/>
        </p:nvGrpSpPr>
        <p:grpSpPr>
          <a:xfrm>
            <a:off x="-14365" y="2582978"/>
            <a:ext cx="8302047" cy="3980586"/>
            <a:chOff x="-14365" y="2582978"/>
            <a:chExt cx="8302047" cy="3980586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540DC76B-6539-70A8-D519-FB8E157A4F29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367760113"/>
                </p:ext>
              </p:extLst>
            </p:nvPr>
          </p:nvGraphicFramePr>
          <p:xfrm>
            <a:off x="-14365" y="2582978"/>
            <a:ext cx="8302047" cy="387855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2F80ACC-7B65-07AB-F301-32E4CE3857FE}"/>
                </a:ext>
              </a:extLst>
            </p:cNvPr>
            <p:cNvGrpSpPr/>
            <p:nvPr/>
          </p:nvGrpSpPr>
          <p:grpSpPr>
            <a:xfrm>
              <a:off x="107126" y="6199944"/>
              <a:ext cx="7965346" cy="363620"/>
              <a:chOff x="3521" y="6249269"/>
              <a:chExt cx="7965346" cy="363620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569181D-25B1-AD4A-E53A-620C83789C75}"/>
                  </a:ext>
                </a:extLst>
              </p:cNvPr>
              <p:cNvSpPr txBox="1"/>
              <p:nvPr/>
            </p:nvSpPr>
            <p:spPr>
              <a:xfrm rot="19500000">
                <a:off x="1752020" y="6430528"/>
                <a:ext cx="1089771" cy="1384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r"/>
                <a:r>
                  <a:rPr lang="en-US" sz="900" b="1" dirty="0"/>
                  <a:t>Serrated Tussock*</a:t>
                </a:r>
                <a:endParaRPr lang="en-AU" sz="900" b="1" dirty="0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0F562C1-5C04-8824-BB06-90E5E0C76C1D}"/>
                  </a:ext>
                </a:extLst>
              </p:cNvPr>
              <p:cNvSpPr txBox="1"/>
              <p:nvPr/>
            </p:nvSpPr>
            <p:spPr>
              <a:xfrm rot="19500000">
                <a:off x="2829981" y="6388392"/>
                <a:ext cx="999451" cy="133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r"/>
                <a:r>
                  <a:rPr lang="en-US" sz="900" dirty="0"/>
                  <a:t>African Boxthorn</a:t>
                </a:r>
                <a:endParaRPr lang="en-AU" sz="900" dirty="0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E1897EF-5AF9-73AD-2D1C-336D6FFF6869}"/>
                  </a:ext>
                </a:extLst>
              </p:cNvPr>
              <p:cNvSpPr txBox="1"/>
              <p:nvPr/>
            </p:nvSpPr>
            <p:spPr>
              <a:xfrm rot="19500000">
                <a:off x="2492260" y="6403867"/>
                <a:ext cx="999451" cy="133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r"/>
                <a:r>
                  <a:rPr lang="en-US" sz="900" dirty="0"/>
                  <a:t>African Love Grass</a:t>
                </a:r>
                <a:endParaRPr lang="en-AU" sz="900" dirty="0"/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FD407AC-99F3-494B-0D2F-EE3C5D2E48F1}"/>
                  </a:ext>
                </a:extLst>
              </p:cNvPr>
              <p:cNvSpPr txBox="1"/>
              <p:nvPr/>
            </p:nvSpPr>
            <p:spPr>
              <a:xfrm rot="19500000">
                <a:off x="5334256" y="6474824"/>
                <a:ext cx="1260063" cy="1344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r"/>
                <a:r>
                  <a:rPr lang="en-US" sz="900" dirty="0"/>
                  <a:t>Bathurst Burr</a:t>
                </a:r>
                <a:endParaRPr lang="en-AU" sz="900" dirty="0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C337508-DD9C-177A-7F49-8A6516010387}"/>
                  </a:ext>
                </a:extLst>
              </p:cNvPr>
              <p:cNvSpPr txBox="1"/>
              <p:nvPr/>
            </p:nvSpPr>
            <p:spPr>
              <a:xfrm rot="19500000">
                <a:off x="5912134" y="6400387"/>
                <a:ext cx="999451" cy="133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r"/>
                <a:r>
                  <a:rPr lang="en-US" sz="900" dirty="0"/>
                  <a:t>Boneseed</a:t>
                </a:r>
                <a:endParaRPr lang="en-AU" sz="900" dirty="0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C4A04D7-477D-33D8-589E-507F182BD6B7}"/>
                  </a:ext>
                </a:extLst>
              </p:cNvPr>
              <p:cNvSpPr txBox="1"/>
              <p:nvPr/>
            </p:nvSpPr>
            <p:spPr>
              <a:xfrm rot="19500000">
                <a:off x="2146233" y="6395755"/>
                <a:ext cx="999451" cy="133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r"/>
                <a:r>
                  <a:rPr lang="en-US" sz="900" dirty="0"/>
                  <a:t>Bridal Creeper</a:t>
                </a:r>
                <a:endParaRPr lang="en-AU" sz="900" dirty="0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F176DEE-8F4E-2ED3-6FBB-8C8455F2E94C}"/>
                  </a:ext>
                </a:extLst>
              </p:cNvPr>
              <p:cNvSpPr txBox="1"/>
              <p:nvPr/>
            </p:nvSpPr>
            <p:spPr>
              <a:xfrm rot="19500000">
                <a:off x="2982464" y="6451478"/>
                <a:ext cx="1206655" cy="133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r"/>
                <a:r>
                  <a:rPr lang="en-US" sz="900" dirty="0"/>
                  <a:t>Chilean Needle Grass</a:t>
                </a:r>
                <a:endParaRPr lang="en-AU" sz="900" dirty="0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294AC994-88FD-BE57-2E37-67D3DE3E6AF9}"/>
                  </a:ext>
                </a:extLst>
              </p:cNvPr>
              <p:cNvSpPr txBox="1"/>
              <p:nvPr/>
            </p:nvSpPr>
            <p:spPr>
              <a:xfrm rot="19500000">
                <a:off x="1279358" y="6456139"/>
                <a:ext cx="1206655" cy="133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r"/>
                <a:r>
                  <a:rPr lang="en-US" sz="900" dirty="0"/>
                  <a:t>Paterson's Curse</a:t>
                </a:r>
                <a:endParaRPr lang="en-AU" sz="900" dirty="0"/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4753743-CB5C-9A2F-728E-0E840B9B4798}"/>
                  </a:ext>
                </a:extLst>
              </p:cNvPr>
              <p:cNvSpPr txBox="1"/>
              <p:nvPr/>
            </p:nvSpPr>
            <p:spPr>
              <a:xfrm rot="19500000">
                <a:off x="6762212" y="6479835"/>
                <a:ext cx="1206655" cy="133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r"/>
                <a:r>
                  <a:rPr lang="en-US" sz="900" dirty="0"/>
                  <a:t>Horehound</a:t>
                </a:r>
                <a:endParaRPr lang="en-AU" sz="900" dirty="0"/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FFC2459-171D-C341-3AD1-649626C1EDD5}"/>
                  </a:ext>
                </a:extLst>
              </p:cNvPr>
              <p:cNvSpPr txBox="1"/>
              <p:nvPr/>
            </p:nvSpPr>
            <p:spPr>
              <a:xfrm rot="19500000">
                <a:off x="6898703" y="6301469"/>
                <a:ext cx="639757" cy="1384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r"/>
                <a:r>
                  <a:rPr lang="en-US" sz="900" dirty="0"/>
                  <a:t>Hawthorn</a:t>
                </a:r>
                <a:endParaRPr lang="en-AU" sz="900" dirty="0"/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7CFC6067-D39E-E74C-6125-E26CA7B21E80}"/>
                  </a:ext>
                </a:extLst>
              </p:cNvPr>
              <p:cNvSpPr txBox="1"/>
              <p:nvPr/>
            </p:nvSpPr>
            <p:spPr>
              <a:xfrm rot="19500000">
                <a:off x="5039257" y="6461765"/>
                <a:ext cx="1206655" cy="133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r"/>
                <a:r>
                  <a:rPr lang="en-US" sz="900" dirty="0"/>
                  <a:t>Spiny Rush</a:t>
                </a:r>
                <a:endParaRPr lang="en-AU" sz="900" dirty="0"/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63FE5BB-814E-E3EC-403F-2AB04DCD2498}"/>
                  </a:ext>
                </a:extLst>
              </p:cNvPr>
              <p:cNvSpPr txBox="1"/>
              <p:nvPr/>
            </p:nvSpPr>
            <p:spPr>
              <a:xfrm rot="19500000">
                <a:off x="3688575" y="6469096"/>
                <a:ext cx="1206655" cy="133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r"/>
                <a:r>
                  <a:rPr lang="en-US" sz="900" dirty="0"/>
                  <a:t>St. John’s Wort</a:t>
                </a:r>
                <a:endParaRPr lang="en-AU" sz="900" dirty="0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4F590C18-E7AB-E9DE-D2C7-A6F5E2CE29A8}"/>
                  </a:ext>
                </a:extLst>
              </p:cNvPr>
              <p:cNvSpPr txBox="1"/>
              <p:nvPr/>
            </p:nvSpPr>
            <p:spPr>
              <a:xfrm rot="19500000">
                <a:off x="5169981" y="6305765"/>
                <a:ext cx="680929" cy="1384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r"/>
                <a:r>
                  <a:rPr lang="en-US" sz="900" dirty="0"/>
                  <a:t>Sweet Briar</a:t>
                </a:r>
                <a:endParaRPr lang="en-AU" sz="900" dirty="0"/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66DBBB7-BC36-8C5F-0BFF-8250D0404BD4}"/>
                  </a:ext>
                </a:extLst>
              </p:cNvPr>
              <p:cNvSpPr txBox="1"/>
              <p:nvPr/>
            </p:nvSpPr>
            <p:spPr>
              <a:xfrm rot="19500000">
                <a:off x="273067" y="6443378"/>
                <a:ext cx="1206655" cy="133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r"/>
                <a:r>
                  <a:rPr lang="en-US" sz="900" dirty="0"/>
                  <a:t>Thistle species</a:t>
                </a:r>
                <a:endParaRPr lang="en-AU" sz="900" dirty="0"/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2574B59-DEA2-AF94-6557-145AEE793368}"/>
                  </a:ext>
                </a:extLst>
              </p:cNvPr>
              <p:cNvSpPr txBox="1"/>
              <p:nvPr/>
            </p:nvSpPr>
            <p:spPr>
              <a:xfrm rot="19500000">
                <a:off x="3997098" y="6451550"/>
                <a:ext cx="1206655" cy="133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r"/>
                <a:r>
                  <a:rPr lang="en-US" sz="900" dirty="0"/>
                  <a:t>Watsonia species</a:t>
                </a:r>
                <a:endParaRPr lang="en-AU" sz="900" dirty="0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003F94B-02B3-13C3-DD43-49B76D935176}"/>
                  </a:ext>
                </a:extLst>
              </p:cNvPr>
              <p:cNvSpPr txBox="1"/>
              <p:nvPr/>
            </p:nvSpPr>
            <p:spPr>
              <a:xfrm rot="19500000">
                <a:off x="3521" y="6329004"/>
                <a:ext cx="775830" cy="1384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r"/>
                <a:r>
                  <a:rPr lang="en-US" sz="900" b="1" dirty="0"/>
                  <a:t>Blackberries*</a:t>
                </a:r>
                <a:endParaRPr lang="en-AU" sz="900" b="1" dirty="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BE4FD89-F5F7-04C1-BA3D-C3257E94BD27}"/>
                  </a:ext>
                </a:extLst>
              </p:cNvPr>
              <p:cNvSpPr txBox="1"/>
              <p:nvPr/>
            </p:nvSpPr>
            <p:spPr>
              <a:xfrm rot="19500000">
                <a:off x="414032" y="6310180"/>
                <a:ext cx="697777" cy="1384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r"/>
                <a:r>
                  <a:rPr lang="en-US" sz="900" b="1" dirty="0"/>
                  <a:t>Gorse*</a:t>
                </a:r>
                <a:endParaRPr lang="en-AU" sz="900" b="1" dirty="0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2C5914D-7B54-F6D4-FFC9-AF87612B8E67}"/>
                  </a:ext>
                </a:extLst>
              </p:cNvPr>
              <p:cNvSpPr txBox="1"/>
              <p:nvPr/>
            </p:nvSpPr>
            <p:spPr>
              <a:xfrm rot="19500000">
                <a:off x="801608" y="6388392"/>
                <a:ext cx="999451" cy="133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r"/>
                <a:r>
                  <a:rPr lang="en-US" sz="900" dirty="0"/>
                  <a:t>Broom species</a:t>
                </a:r>
                <a:endParaRPr lang="en-AU" sz="900" dirty="0"/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C51C05B-FF81-70E9-F0D3-67BB42197D0B}"/>
                  </a:ext>
                </a:extLst>
              </p:cNvPr>
              <p:cNvSpPr txBox="1"/>
              <p:nvPr/>
            </p:nvSpPr>
            <p:spPr>
              <a:xfrm rot="19500000">
                <a:off x="6258655" y="6392321"/>
                <a:ext cx="999451" cy="133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r"/>
                <a:r>
                  <a:rPr lang="en-US" sz="900" dirty="0"/>
                  <a:t>Cape Tulip species</a:t>
                </a:r>
                <a:endParaRPr lang="en-AU" sz="900" dirty="0"/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DBF51CDE-9161-37DE-AA99-E76805B7A072}"/>
                  </a:ext>
                </a:extLst>
              </p:cNvPr>
              <p:cNvSpPr txBox="1"/>
              <p:nvPr/>
            </p:nvSpPr>
            <p:spPr>
              <a:xfrm rot="19500000">
                <a:off x="1622633" y="6249269"/>
                <a:ext cx="456930" cy="133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r"/>
                <a:r>
                  <a:rPr lang="en-US" sz="900" dirty="0"/>
                  <a:t>Ragwort</a:t>
                </a:r>
                <a:endParaRPr lang="en-AU" sz="900" dirty="0"/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DFE9E1BF-0968-551D-6E97-5C805688750A}"/>
                  </a:ext>
                </a:extLst>
              </p:cNvPr>
              <p:cNvSpPr txBox="1"/>
              <p:nvPr/>
            </p:nvSpPr>
            <p:spPr>
              <a:xfrm rot="19500000">
                <a:off x="3679429" y="6345913"/>
                <a:ext cx="816587" cy="133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r"/>
                <a:r>
                  <a:rPr lang="en-US" sz="900" dirty="0"/>
                  <a:t>Wheel Cactus</a:t>
                </a:r>
                <a:endParaRPr lang="en-AU" sz="900" dirty="0"/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579F5627-E5FB-4AFD-AC14-C6DAB612DFBA}"/>
                  </a:ext>
                </a:extLst>
              </p:cNvPr>
              <p:cNvSpPr txBox="1"/>
              <p:nvPr/>
            </p:nvSpPr>
            <p:spPr>
              <a:xfrm rot="19500000">
                <a:off x="4697383" y="6334637"/>
                <a:ext cx="816586" cy="1348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r"/>
                <a:r>
                  <a:rPr lang="en-US" sz="900" dirty="0"/>
                  <a:t>Willow species</a:t>
                </a:r>
                <a:endParaRPr lang="en-AU" sz="900" dirty="0"/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E8C45FE7-BCE8-14C5-7405-578D547401D6}"/>
                </a:ext>
              </a:extLst>
            </p:cNvPr>
            <p:cNvGrpSpPr/>
            <p:nvPr/>
          </p:nvGrpSpPr>
          <p:grpSpPr>
            <a:xfrm>
              <a:off x="6988200" y="2687003"/>
              <a:ext cx="1112628" cy="1407704"/>
              <a:chOff x="6623206" y="2507788"/>
              <a:chExt cx="1112628" cy="1407704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FF8B7E79-5FAD-AA70-E022-4C538602223A}"/>
                  </a:ext>
                </a:extLst>
              </p:cNvPr>
              <p:cNvSpPr/>
              <p:nvPr/>
            </p:nvSpPr>
            <p:spPr>
              <a:xfrm>
                <a:off x="6623206" y="2756318"/>
                <a:ext cx="940843" cy="11591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70EB2E72-D61B-9EF1-BE3E-DBB2EEA7B1C1}"/>
                  </a:ext>
                </a:extLst>
              </p:cNvPr>
              <p:cNvGrpSpPr/>
              <p:nvPr/>
            </p:nvGrpSpPr>
            <p:grpSpPr>
              <a:xfrm>
                <a:off x="6799834" y="2507788"/>
                <a:ext cx="936000" cy="1387171"/>
                <a:chOff x="11280191" y="2284033"/>
                <a:chExt cx="936000" cy="1387171"/>
              </a:xfrm>
            </p:grpSpPr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AB30988-D916-9E57-DB7E-CB0EDD55761B}"/>
                    </a:ext>
                  </a:extLst>
                </p:cNvPr>
                <p:cNvSpPr txBox="1"/>
                <p:nvPr/>
              </p:nvSpPr>
              <p:spPr>
                <a:xfrm>
                  <a:off x="11280191" y="2284033"/>
                  <a:ext cx="936000" cy="1387171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txBody>
                <a:bodyPr wrap="square" lIns="36000" tIns="0" rIns="36000" bIns="36000" rtlCol="0">
                  <a:spAutoFit/>
                </a:bodyPr>
                <a:lstStyle/>
                <a:p>
                  <a:pPr algn="l">
                    <a:lnSpc>
                      <a:spcPct val="150000"/>
                    </a:lnSpc>
                  </a:pPr>
                  <a:r>
                    <a:rPr lang="en-AU" sz="1200" b="1" dirty="0"/>
                    <a:t>Key:</a:t>
                  </a:r>
                  <a:endParaRPr lang="en-AU" sz="1200" b="1" noProof="0" dirty="0"/>
                </a:p>
                <a:p>
                  <a:pPr marL="271463" indent="1588" algn="l">
                    <a:lnSpc>
                      <a:spcPct val="150000"/>
                    </a:lnSpc>
                  </a:pPr>
                  <a:r>
                    <a:rPr lang="en-AU" sz="1200" noProof="0" dirty="0"/>
                    <a:t>Round 1</a:t>
                  </a:r>
                </a:p>
                <a:p>
                  <a:pPr marL="271463" indent="1588">
                    <a:lnSpc>
                      <a:spcPct val="150000"/>
                    </a:lnSpc>
                  </a:pPr>
                  <a:r>
                    <a:rPr lang="en-AU" sz="1200" noProof="0" dirty="0"/>
                    <a:t>Round 2</a:t>
                  </a:r>
                </a:p>
                <a:p>
                  <a:pPr marL="271463" indent="1588">
                    <a:lnSpc>
                      <a:spcPct val="150000"/>
                    </a:lnSpc>
                  </a:pPr>
                  <a:r>
                    <a:rPr lang="en-AU" sz="1200" noProof="0" dirty="0"/>
                    <a:t>Round 3</a:t>
                  </a:r>
                </a:p>
                <a:p>
                  <a:pPr marL="271463" indent="1588">
                    <a:lnSpc>
                      <a:spcPct val="150000"/>
                    </a:lnSpc>
                  </a:pPr>
                  <a:r>
                    <a:rPr lang="en-AU" sz="1200" noProof="0" dirty="0"/>
                    <a:t>Round 4</a:t>
                  </a:r>
                </a:p>
              </p:txBody>
            </p: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0898A8D5-3D90-310D-0C28-B40CF1A66D42}"/>
                    </a:ext>
                  </a:extLst>
                </p:cNvPr>
                <p:cNvGrpSpPr/>
                <p:nvPr/>
              </p:nvGrpSpPr>
              <p:grpSpPr>
                <a:xfrm>
                  <a:off x="11363010" y="2622838"/>
                  <a:ext cx="144000" cy="971024"/>
                  <a:chOff x="11363010" y="2622838"/>
                  <a:chExt cx="144000" cy="971024"/>
                </a:xfrm>
              </p:grpSpPr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555CCECE-FEEB-C249-D0B0-3F8B70E4BE83}"/>
                      </a:ext>
                    </a:extLst>
                  </p:cNvPr>
                  <p:cNvSpPr/>
                  <p:nvPr/>
                </p:nvSpPr>
                <p:spPr>
                  <a:xfrm>
                    <a:off x="11363010" y="2898722"/>
                    <a:ext cx="144000" cy="144000"/>
                  </a:xfrm>
                  <a:prstGeom prst="rect">
                    <a:avLst/>
                  </a:prstGeom>
                  <a:solidFill>
                    <a:schemeClr val="accent4">
                      <a:lumMod val="90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noProof="0"/>
                  </a:p>
                </p:txBody>
              </p:sp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ABA1228B-24A2-2C48-F875-C5325DCF986B}"/>
                      </a:ext>
                    </a:extLst>
                  </p:cNvPr>
                  <p:cNvSpPr/>
                  <p:nvPr/>
                </p:nvSpPr>
                <p:spPr>
                  <a:xfrm>
                    <a:off x="11363010" y="3174292"/>
                    <a:ext cx="144000" cy="144000"/>
                  </a:xfrm>
                  <a:prstGeom prst="rect">
                    <a:avLst/>
                  </a:prstGeom>
                  <a:solidFill>
                    <a:schemeClr val="accent6">
                      <a:lumMod val="90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noProof="0"/>
                  </a:p>
                </p:txBody>
              </p:sp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94D2AA35-72CB-8949-39A2-25A8F88F8A4A}"/>
                      </a:ext>
                    </a:extLst>
                  </p:cNvPr>
                  <p:cNvSpPr/>
                  <p:nvPr/>
                </p:nvSpPr>
                <p:spPr>
                  <a:xfrm>
                    <a:off x="11363010" y="3449862"/>
                    <a:ext cx="144000" cy="14400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noProof="0"/>
                  </a:p>
                </p:txBody>
              </p:sp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EEAC7D4D-CEC8-D77B-9F14-F49A372DAF77}"/>
                      </a:ext>
                    </a:extLst>
                  </p:cNvPr>
                  <p:cNvSpPr/>
                  <p:nvPr/>
                </p:nvSpPr>
                <p:spPr>
                  <a:xfrm>
                    <a:off x="11363010" y="2622838"/>
                    <a:ext cx="144000" cy="144000"/>
                  </a:xfrm>
                  <a:prstGeom prst="rect">
                    <a:avLst/>
                  </a:prstGeom>
                  <a:solidFill>
                    <a:schemeClr val="accent3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noProof="0"/>
                  </a:p>
                </p:txBody>
              </p:sp>
            </p:grpSp>
          </p:grpSp>
        </p:grpSp>
        <p:sp>
          <p:nvSpPr>
            <p:cNvPr id="28" name="Callout: Line 27">
              <a:extLst>
                <a:ext uri="{FF2B5EF4-FFF2-40B4-BE49-F238E27FC236}">
                  <a16:creationId xmlns:a16="http://schemas.microsoft.com/office/drawing/2014/main" id="{83FE98C9-8C2C-2BBC-8DB1-B0F0760B736A}"/>
                </a:ext>
              </a:extLst>
            </p:cNvPr>
            <p:cNvSpPr/>
            <p:nvPr/>
          </p:nvSpPr>
          <p:spPr>
            <a:xfrm>
              <a:off x="7199300" y="5621375"/>
              <a:ext cx="110195" cy="153971"/>
            </a:xfrm>
            <a:prstGeom prst="borderCallout1">
              <a:avLst>
                <a:gd name="adj1" fmla="val 96028"/>
                <a:gd name="adj2" fmla="val 57292"/>
                <a:gd name="adj3" fmla="val 123540"/>
                <a:gd name="adj4" fmla="val 42916"/>
              </a:avLst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8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9" name="Callout: Line 28">
              <a:extLst>
                <a:ext uri="{FF2B5EF4-FFF2-40B4-BE49-F238E27FC236}">
                  <a16:creationId xmlns:a16="http://schemas.microsoft.com/office/drawing/2014/main" id="{734371DD-73BD-EF63-331C-BB14D14FA118}"/>
                </a:ext>
              </a:extLst>
            </p:cNvPr>
            <p:cNvSpPr/>
            <p:nvPr/>
          </p:nvSpPr>
          <p:spPr>
            <a:xfrm>
              <a:off x="7532030" y="5614843"/>
              <a:ext cx="110195" cy="158952"/>
            </a:xfrm>
            <a:prstGeom prst="borderCallout1">
              <a:avLst>
                <a:gd name="adj1" fmla="val 96028"/>
                <a:gd name="adj2" fmla="val 57292"/>
                <a:gd name="adj3" fmla="val 123540"/>
                <a:gd name="adj4" fmla="val 42916"/>
              </a:avLst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800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7A144505-54B0-0383-3FC4-74E7B4D60D04}"/>
              </a:ext>
            </a:extLst>
          </p:cNvPr>
          <p:cNvSpPr txBox="1"/>
          <p:nvPr/>
        </p:nvSpPr>
        <p:spPr>
          <a:xfrm>
            <a:off x="9513408" y="2319869"/>
            <a:ext cx="1330560" cy="2347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numCol="1" rtlCol="0">
            <a:spAutoFit/>
          </a:bodyPr>
          <a:lstStyle/>
          <a:p>
            <a:pPr algn="ctr" fontAlgn="base">
              <a:lnSpc>
                <a:spcPct val="120000"/>
              </a:lnSpc>
              <a:spcAft>
                <a:spcPts val="600"/>
              </a:spcAft>
            </a:pPr>
            <a:r>
              <a:rPr lang="en-AU" sz="1400" b="1" dirty="0"/>
              <a:t>Pest Animals</a:t>
            </a:r>
          </a:p>
        </p:txBody>
      </p:sp>
      <p:grpSp>
        <p:nvGrpSpPr>
          <p:cNvPr id="11" name="Group 10" descr="Graph showing the number of applications targeting CaLP listed pest animals over the first 4 rounds of the PAP grants program. 62 projects have targeted rabbits, 46 have targeted foxes, 19 have targeted feral cats, 14 have targeted feral pigs and 6 have targeted feral goats.">
            <a:extLst>
              <a:ext uri="{FF2B5EF4-FFF2-40B4-BE49-F238E27FC236}">
                <a16:creationId xmlns:a16="http://schemas.microsoft.com/office/drawing/2014/main" id="{47840FDD-3E0E-8E86-88FF-7BC13AF7C102}"/>
              </a:ext>
            </a:extLst>
          </p:cNvPr>
          <p:cNvGrpSpPr/>
          <p:nvPr/>
        </p:nvGrpSpPr>
        <p:grpSpPr>
          <a:xfrm>
            <a:off x="8141553" y="2170620"/>
            <a:ext cx="3738686" cy="4121252"/>
            <a:chOff x="8172621" y="2581477"/>
            <a:chExt cx="3738686" cy="3784172"/>
          </a:xfrm>
        </p:grpSpPr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743D796D-1155-8288-8AB2-921BEF7DB8A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38958304"/>
                </p:ext>
              </p:extLst>
            </p:nvPr>
          </p:nvGraphicFramePr>
          <p:xfrm>
            <a:off x="8172621" y="2581477"/>
            <a:ext cx="3738686" cy="374626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9041A5E-162A-B0BB-8CAA-6B0CBFAB1E7F}"/>
                </a:ext>
              </a:extLst>
            </p:cNvPr>
            <p:cNvSpPr txBox="1"/>
            <p:nvPr/>
          </p:nvSpPr>
          <p:spPr>
            <a:xfrm>
              <a:off x="8583368" y="6208394"/>
              <a:ext cx="47625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AU" sz="900" b="1" dirty="0"/>
                <a:t>Rabbits*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C766064-9FBD-43AA-03FF-B800A9722223}"/>
                </a:ext>
              </a:extLst>
            </p:cNvPr>
            <p:cNvSpPr txBox="1"/>
            <p:nvPr/>
          </p:nvSpPr>
          <p:spPr>
            <a:xfrm>
              <a:off x="9245385" y="6207745"/>
              <a:ext cx="468000" cy="1552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AU" sz="900" dirty="0"/>
                <a:t>Foxes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598A7FA-5340-B47F-838D-DCBE93482A2C}"/>
                </a:ext>
              </a:extLst>
            </p:cNvPr>
            <p:cNvSpPr txBox="1"/>
            <p:nvPr/>
          </p:nvSpPr>
          <p:spPr>
            <a:xfrm>
              <a:off x="10519903" y="6210138"/>
              <a:ext cx="557530" cy="1552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AU" sz="900" dirty="0"/>
                <a:t>Feral Pigs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FE15CF5-6CA6-FEC7-E8E6-BFC4F6824B83}"/>
                </a:ext>
              </a:extLst>
            </p:cNvPr>
            <p:cNvSpPr txBox="1"/>
            <p:nvPr/>
          </p:nvSpPr>
          <p:spPr>
            <a:xfrm>
              <a:off x="11146231" y="6210415"/>
              <a:ext cx="641568" cy="1552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AU" sz="900" dirty="0"/>
                <a:t>Feral Goats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9F9C0B6-1F6A-5A1A-3081-1B7808749535}"/>
                </a:ext>
              </a:extLst>
            </p:cNvPr>
            <p:cNvSpPr txBox="1"/>
            <p:nvPr/>
          </p:nvSpPr>
          <p:spPr>
            <a:xfrm>
              <a:off x="9861539" y="6210138"/>
              <a:ext cx="557530" cy="1552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AU" sz="900" dirty="0"/>
                <a:t>Feral Cats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FB390A0-BC7D-479E-9BA5-2A6FE230A3A2}"/>
              </a:ext>
            </a:extLst>
          </p:cNvPr>
          <p:cNvSpPr txBox="1"/>
          <p:nvPr/>
        </p:nvSpPr>
        <p:spPr>
          <a:xfrm>
            <a:off x="10429811" y="6463395"/>
            <a:ext cx="137070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AU" sz="1000" b="1" dirty="0"/>
              <a:t>*CPMG target species</a:t>
            </a:r>
          </a:p>
        </p:txBody>
      </p:sp>
    </p:spTree>
    <p:extLst>
      <p:ext uri="{BB962C8B-B14F-4D97-AF65-F5344CB8AC3E}">
        <p14:creationId xmlns:p14="http://schemas.microsoft.com/office/powerpoint/2010/main" val="1259159508"/>
      </p:ext>
    </p:extLst>
  </p:cSld>
  <p:clrMapOvr>
    <a:masterClrMapping/>
  </p:clrMapOvr>
</p:sld>
</file>

<file path=ppt/theme/theme1.xml><?xml version="1.0" encoding="utf-8"?>
<a:theme xmlns:a="http://schemas.openxmlformats.org/drawingml/2006/main" name="BV Theme">
  <a:themeElements>
    <a:clrScheme name="AGVIC 1">
      <a:dk1>
        <a:srgbClr val="000000"/>
      </a:dk1>
      <a:lt1>
        <a:srgbClr val="FFFFFF"/>
      </a:lt1>
      <a:dk2>
        <a:srgbClr val="00573F"/>
      </a:dk2>
      <a:lt2>
        <a:srgbClr val="CCDDD9"/>
      </a:lt2>
      <a:accent1>
        <a:srgbClr val="00573F"/>
      </a:accent1>
      <a:accent2>
        <a:srgbClr val="00341D"/>
      </a:accent2>
      <a:accent3>
        <a:srgbClr val="54565B"/>
      </a:accent3>
      <a:accent4>
        <a:srgbClr val="CBDCD8"/>
      </a:accent4>
      <a:accent5>
        <a:srgbClr val="DDDDDE"/>
      </a:accent5>
      <a:accent6>
        <a:srgbClr val="DDD3C2"/>
      </a:accent6>
      <a:hlink>
        <a:srgbClr val="00573F"/>
      </a:hlink>
      <a:folHlink>
        <a:srgbClr val="4C897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sz="15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09_13415 AgVic_PowerPoint_4x3_V1" id="{ACCFF372-A0A2-D944-9A87-5FE9EAFD743B}" vid="{A3ACCBF1-091F-374C-B262-F521500784DD}"/>
    </a:ext>
  </a:extLst>
</a:theme>
</file>

<file path=ppt/theme/theme2.xml><?xml version="1.0" encoding="utf-8"?>
<a:theme xmlns:a="http://schemas.openxmlformats.org/drawingml/2006/main" name="AGRICULTURE VICTORIA">
  <a:themeElements>
    <a:clrScheme name="AGVIC 1">
      <a:dk1>
        <a:srgbClr val="000000"/>
      </a:dk1>
      <a:lt1>
        <a:srgbClr val="FFFFFF"/>
      </a:lt1>
      <a:dk2>
        <a:srgbClr val="00573F"/>
      </a:dk2>
      <a:lt2>
        <a:srgbClr val="CCDDD9"/>
      </a:lt2>
      <a:accent1>
        <a:srgbClr val="00573F"/>
      </a:accent1>
      <a:accent2>
        <a:srgbClr val="00341D"/>
      </a:accent2>
      <a:accent3>
        <a:srgbClr val="54565B"/>
      </a:accent3>
      <a:accent4>
        <a:srgbClr val="CBDCD8"/>
      </a:accent4>
      <a:accent5>
        <a:srgbClr val="DDDDDE"/>
      </a:accent5>
      <a:accent6>
        <a:srgbClr val="DDD3C2"/>
      </a:accent6>
      <a:hlink>
        <a:srgbClr val="00573F"/>
      </a:hlink>
      <a:folHlink>
        <a:srgbClr val="4C897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09_13415 AgVic_PowerPoint_16x9_V1" id="{59812714-1F47-FA46-A55F-EF920DDF62E8}" vid="{A300A12C-B0ED-C242-85D1-71287E029D2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haredContentType xmlns="Microsoft.SharePoint.Taxonomy.ContentTypeSync" SourceId="797aeec6-0273-40f2-ab3e-beee73212332" ContentTypeId="0x0101" PreviousValue="false" LastSyncTimeStamp="2018-05-31T04:53:04.507Z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2952acd-8864-4c7c-a4c9-da5d5e0fa7aa" xsi:nil="true"/>
    <lcf76f155ced4ddcb4097134ff3c332f xmlns="9f748cd0-de7c-4833-af09-58ae97cff876">
      <Terms xmlns="http://schemas.microsoft.com/office/infopath/2007/PartnerControls"/>
    </lcf76f155ced4ddcb4097134ff3c332f>
    <_dlc_DocId xmlns="a5f32de4-e402-4188-b034-e71ca7d22e54">BASPCI-1637764960-1553</_dlc_DocId>
    <_dlc_DocIdUrl xmlns="a5f32de4-e402-4188-b034-e71ca7d22e54">
      <Url>https://vicgov.sharepoint.com/sites/VG000464/_layouts/15/DocIdRedir.aspx?ID=BASPCI-1637764960-1553</Url>
      <Description>BASPCI-1637764960-1553</Description>
    </_dlc_DocIdUrl>
  </documentManagement>
</p:propertie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BA3B25D2FD0746A9009CEBFCFBC1A5" ma:contentTypeVersion="28" ma:contentTypeDescription="Create a new document." ma:contentTypeScope="" ma:versionID="d8180aca07fe46e2cda43b96460567b3">
  <xsd:schema xmlns:xsd="http://www.w3.org/2001/XMLSchema" xmlns:xs="http://www.w3.org/2001/XMLSchema" xmlns:p="http://schemas.microsoft.com/office/2006/metadata/properties" xmlns:ns2="9f748cd0-de7c-4833-af09-58ae97cff876" xmlns:ns3="92952acd-8864-4c7c-a4c9-da5d5e0fa7aa" xmlns:ns4="a5f32de4-e402-4188-b034-e71ca7d22e54" targetNamespace="http://schemas.microsoft.com/office/2006/metadata/properties" ma:root="true" ma:fieldsID="4637fa1be18c1f6d00def5d55dd9be58" ns2:_="" ns3:_="" ns4:_="">
    <xsd:import namespace="9f748cd0-de7c-4833-af09-58ae97cff876"/>
    <xsd:import namespace="92952acd-8864-4c7c-a4c9-da5d5e0fa7aa"/>
    <xsd:import namespace="a5f32de4-e402-4188-b034-e71ca7d22e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4:_dlc_DocId" minOccurs="0"/>
                <xsd:element ref="ns4:_dlc_DocIdUrl" minOccurs="0"/>
                <xsd:element ref="ns4:_dlc_DocIdPersistId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748cd0-de7c-4833-af09-58ae97cff8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797aeec6-0273-40f2-ab3e-beee732123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952acd-8864-4c7c-a4c9-da5d5e0fa7aa" elementFormDefault="qualified">
    <xsd:import namespace="http://schemas.microsoft.com/office/2006/documentManagement/types"/>
    <xsd:import namespace="http://schemas.microsoft.com/office/infopath/2007/PartnerControls"/>
    <xsd:element name="SharedWithUsers" ma:index="6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dcfeaec5-abda-4720-a3eb-abd40d19f3a8}" ma:internalName="TaxCatchAll" ma:showField="CatchAllData" ma:web="92952acd-8864-4c7c-a4c9-da5d5e0fa7a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f32de4-e402-4188-b034-e71ca7d22e5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D651780-E8A8-4B0F-AB5B-C8A0B7DD820B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6685B1DB-EFF6-4D0B-B990-0BA27E04A96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00D7280-45B9-489A-9344-764C5AE07FBE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6EE05582-7174-4A9F-852D-EF47324963BB}">
  <ds:schemaRefs>
    <ds:schemaRef ds:uri="http://schemas.microsoft.com/office/2006/documentManagement/types"/>
    <ds:schemaRef ds:uri="9f748cd0-de7c-4833-af09-58ae97cff876"/>
    <ds:schemaRef ds:uri="http://www.w3.org/XML/1998/namespace"/>
    <ds:schemaRef ds:uri="http://purl.org/dc/elements/1.1/"/>
    <ds:schemaRef ds:uri="http://schemas.microsoft.com/office/infopath/2007/PartnerControls"/>
    <ds:schemaRef ds:uri="http://purl.org/dc/dcmitype/"/>
    <ds:schemaRef ds:uri="92952acd-8864-4c7c-a4c9-da5d5e0fa7aa"/>
    <ds:schemaRef ds:uri="http://schemas.microsoft.com/office/2006/metadata/properties"/>
    <ds:schemaRef ds:uri="http://schemas.openxmlformats.org/package/2006/metadata/core-properties"/>
    <ds:schemaRef ds:uri="a5f32de4-e402-4188-b034-e71ca7d22e54"/>
    <ds:schemaRef ds:uri="http://purl.org/dc/terms/"/>
  </ds:schemaRefs>
</ds:datastoreItem>
</file>

<file path=customXml/itemProps5.xml><?xml version="1.0" encoding="utf-8"?>
<ds:datastoreItem xmlns:ds="http://schemas.openxmlformats.org/officeDocument/2006/customXml" ds:itemID="{BF731F64-7808-4D14-B9BF-220339526791}">
  <ds:schemaRefs>
    <ds:schemaRef ds:uri="92952acd-8864-4c7c-a4c9-da5d5e0fa7aa"/>
    <ds:schemaRef ds:uri="9f748cd0-de7c-4833-af09-58ae97cff876"/>
    <ds:schemaRef ds:uri="a5f32de4-e402-4188-b034-e71ca7d22e5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AgVic PowerPoint template - Standard</Template>
  <TotalTime>6101</TotalTime>
  <Words>3075</Words>
  <Application>Microsoft Office PowerPoint</Application>
  <PresentationFormat>Widescreen</PresentationFormat>
  <Paragraphs>504</Paragraphs>
  <Slides>44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7" baseType="lpstr">
      <vt:lpstr>Aptos</vt:lpstr>
      <vt:lpstr>Arial</vt:lpstr>
      <vt:lpstr>Arial,Sans-Serif</vt:lpstr>
      <vt:lpstr>Calibri</vt:lpstr>
      <vt:lpstr>Cambria</vt:lpstr>
      <vt:lpstr>League Spartan</vt:lpstr>
      <vt:lpstr>Segoe UI</vt:lpstr>
      <vt:lpstr>Times New Roman</vt:lpstr>
      <vt:lpstr>VIC SemiBold</vt:lpstr>
      <vt:lpstr>VIC-Regular</vt:lpstr>
      <vt:lpstr>Wingdings</vt:lpstr>
      <vt:lpstr>BV Theme</vt:lpstr>
      <vt:lpstr>AGRICULTURE VICTORIA</vt:lpstr>
      <vt:lpstr>PARTNERSHIPS AGAINST PESTS</vt:lpstr>
      <vt:lpstr>Acknowledgement of Country</vt:lpstr>
      <vt:lpstr>Housekeeping</vt:lpstr>
      <vt:lpstr>Agenda</vt:lpstr>
      <vt:lpstr>Overview of the Partnerships  Against Pests Program</vt:lpstr>
      <vt:lpstr>Partnerships Against Pests Program</vt:lpstr>
      <vt:lpstr>Grants Recipients</vt:lpstr>
      <vt:lpstr>Outputs Overview</vt:lpstr>
      <vt:lpstr>Target Species Overview </vt:lpstr>
      <vt:lpstr>Grants Feedback</vt:lpstr>
      <vt:lpstr>Guarding Gariwerd project</vt:lpstr>
      <vt:lpstr>Guarding Gariwerd – Partnerships Against Pests</vt:lpstr>
      <vt:lpstr>Guarding Gariwerd – Partnerships Against Pests Project Partners</vt:lpstr>
      <vt:lpstr>The importance of working in partnerships...</vt:lpstr>
      <vt:lpstr>What have we been up to?</vt:lpstr>
      <vt:lpstr>Wimmera Biodiversity Seminar project launch</vt:lpstr>
      <vt:lpstr>Landcare Priority Plans/Weed Prioritisation</vt:lpstr>
      <vt:lpstr>Fulcrum App development</vt:lpstr>
      <vt:lpstr>Field Demonstrations</vt:lpstr>
      <vt:lpstr>Locally tailored IPA kits</vt:lpstr>
      <vt:lpstr>Meet the agencies</vt:lpstr>
      <vt:lpstr>Chemcert AQF3 (ACUP) + 1080/PAPP endorsement</vt:lpstr>
      <vt:lpstr>Vic Rabbit Action Network – Bootcamp/Leadership course (2026)</vt:lpstr>
      <vt:lpstr>Challenges in delivery...</vt:lpstr>
      <vt:lpstr>Positive outcomes...</vt:lpstr>
      <vt:lpstr>Where to from here?</vt:lpstr>
      <vt:lpstr>Partnerships Against Pests Round 5 Grants</vt:lpstr>
      <vt:lpstr>Round 5 Funding</vt:lpstr>
      <vt:lpstr>Grants Program Objectives</vt:lpstr>
      <vt:lpstr>Assessment Criteria and Weighting</vt:lpstr>
      <vt:lpstr>Group Eligibility</vt:lpstr>
      <vt:lpstr>Key Information for Round 5</vt:lpstr>
      <vt:lpstr>Eligible Activities</vt:lpstr>
      <vt:lpstr>Potential Outputs</vt:lpstr>
      <vt:lpstr>Partnerships Against Pests Application and Examples</vt:lpstr>
      <vt:lpstr>Preparing a Strong Application</vt:lpstr>
      <vt:lpstr>Budget Template</vt:lpstr>
      <vt:lpstr>Budget Form</vt:lpstr>
      <vt:lpstr>Lessons from Successful Applicants</vt:lpstr>
      <vt:lpstr>Application Process</vt:lpstr>
      <vt:lpstr>Funding Distribution</vt:lpstr>
      <vt:lpstr>Wrap up</vt:lpstr>
      <vt:lpstr>Questions and Resources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Partnerships Against Pests Grant Program Round 3</dc:title>
  <dc:subject>Your tool for creating a professional presentation</dc:subject>
  <dc:creator>Alex S Pattinson (DEECA)</dc:creator>
  <cp:keywords/>
  <dc:description/>
  <cp:lastModifiedBy>Martin K Sarnecki (DEECA)</cp:lastModifiedBy>
  <cp:revision>2</cp:revision>
  <dcterms:created xsi:type="dcterms:W3CDTF">2024-04-23T04:08:00Z</dcterms:created>
  <dcterms:modified xsi:type="dcterms:W3CDTF">2026-04-13T06:03:39Z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0x010100C2BA3B25D2FD0746A9009CEBFCFBC1A5</vt:lpwstr>
  </property>
  <property fmtid="{D5CDD505-2E9C-101B-9397-08002B2CF9AE}" pid="3" name="DEDJTRBranch">
    <vt:lpwstr/>
  </property>
  <property fmtid="{D5CDD505-2E9C-101B-9397-08002B2CF9AE}" pid="4" name="DEDJTRSection">
    <vt:lpwstr/>
  </property>
  <property fmtid="{D5CDD505-2E9C-101B-9397-08002B2CF9AE}" pid="5" name="DEDJTRGroup">
    <vt:lpwstr/>
  </property>
  <property fmtid="{D5CDD505-2E9C-101B-9397-08002B2CF9AE}" pid="6" name="DEDJTRSecurityClassification">
    <vt:lpwstr/>
  </property>
  <property fmtid="{D5CDD505-2E9C-101B-9397-08002B2CF9AE}" pid="7" name="DEDJTRDivision">
    <vt:lpwstr/>
  </property>
  <property fmtid="{D5CDD505-2E9C-101B-9397-08002B2CF9AE}" pid="8" name="MediaServiceImageTags">
    <vt:lpwstr/>
  </property>
  <property fmtid="{D5CDD505-2E9C-101B-9397-08002B2CF9AE}" pid="9" name="ClassificationContentMarkingFooterLocations">
    <vt:lpwstr>BV Theme:8</vt:lpwstr>
  </property>
  <property fmtid="{D5CDD505-2E9C-101B-9397-08002B2CF9AE}" pid="10" name="ClassificationContentMarkingFooterText">
    <vt:lpwstr>OFFICIAL</vt:lpwstr>
  </property>
  <property fmtid="{D5CDD505-2E9C-101B-9397-08002B2CF9AE}" pid="11" name="_dlc_DocIdItemGuid">
    <vt:lpwstr>a3c166bd-5835-4ccc-8051-f2a1c4b5f704</vt:lpwstr>
  </property>
  <property fmtid="{D5CDD505-2E9C-101B-9397-08002B2CF9AE}" pid="12" name="MSIP_Label_4257e2ab-f512-40e2-9c9a-c64247360765_Enabled">
    <vt:lpwstr>true</vt:lpwstr>
  </property>
  <property fmtid="{D5CDD505-2E9C-101B-9397-08002B2CF9AE}" pid="13" name="MSIP_Label_4257e2ab-f512-40e2-9c9a-c64247360765_SetDate">
    <vt:lpwstr>2024-05-23T03:34:03Z</vt:lpwstr>
  </property>
  <property fmtid="{D5CDD505-2E9C-101B-9397-08002B2CF9AE}" pid="14" name="MSIP_Label_4257e2ab-f512-40e2-9c9a-c64247360765_Method">
    <vt:lpwstr>Privileged</vt:lpwstr>
  </property>
  <property fmtid="{D5CDD505-2E9C-101B-9397-08002B2CF9AE}" pid="15" name="MSIP_Label_4257e2ab-f512-40e2-9c9a-c64247360765_Name">
    <vt:lpwstr>OFFICIAL</vt:lpwstr>
  </property>
  <property fmtid="{D5CDD505-2E9C-101B-9397-08002B2CF9AE}" pid="16" name="MSIP_Label_4257e2ab-f512-40e2-9c9a-c64247360765_SiteId">
    <vt:lpwstr>e8bdd6f7-fc18-4e48-a554-7f547927223b</vt:lpwstr>
  </property>
  <property fmtid="{D5CDD505-2E9C-101B-9397-08002B2CF9AE}" pid="17" name="MSIP_Label_4257e2ab-f512-40e2-9c9a-c64247360765_ActionId">
    <vt:lpwstr>565480ed-2816-49a3-9fc5-99572c4e3eb5</vt:lpwstr>
  </property>
  <property fmtid="{D5CDD505-2E9C-101B-9397-08002B2CF9AE}" pid="18" name="MSIP_Label_4257e2ab-f512-40e2-9c9a-c64247360765_ContentBits">
    <vt:lpwstr>2</vt:lpwstr>
  </property>
  <property fmtid="{D5CDD505-2E9C-101B-9397-08002B2CF9AE}" pid="19" name="_ExtendedDescription">
    <vt:lpwstr/>
  </property>
</Properties>
</file>