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6"/>
    <p:sldMasterId id="2147483840" r:id="rId7"/>
  </p:sldMasterIdLst>
  <p:notesMasterIdLst>
    <p:notesMasterId r:id="rId36"/>
  </p:notesMasterIdLst>
  <p:sldIdLst>
    <p:sldId id="3541" r:id="rId8"/>
    <p:sldId id="3426" r:id="rId9"/>
    <p:sldId id="3521" r:id="rId10"/>
    <p:sldId id="3544" r:id="rId11"/>
    <p:sldId id="3434" r:id="rId12"/>
    <p:sldId id="3547" r:id="rId13"/>
    <p:sldId id="3570" r:id="rId14"/>
    <p:sldId id="3526" r:id="rId15"/>
    <p:sldId id="3577" r:id="rId16"/>
    <p:sldId id="3562" r:id="rId17"/>
    <p:sldId id="3568" r:id="rId18"/>
    <p:sldId id="3538" r:id="rId19"/>
    <p:sldId id="3524" r:id="rId20"/>
    <p:sldId id="3548" r:id="rId21"/>
    <p:sldId id="3560" r:id="rId22"/>
    <p:sldId id="3529" r:id="rId23"/>
    <p:sldId id="3580" r:id="rId24"/>
    <p:sldId id="3532" r:id="rId25"/>
    <p:sldId id="3507" r:id="rId26"/>
    <p:sldId id="3531" r:id="rId27"/>
    <p:sldId id="3576" r:id="rId28"/>
    <p:sldId id="3579" r:id="rId29"/>
    <p:sldId id="3575" r:id="rId30"/>
    <p:sldId id="3557" r:id="rId31"/>
    <p:sldId id="3572" r:id="rId32"/>
    <p:sldId id="3546" r:id="rId33"/>
    <p:sldId id="3558" r:id="rId34"/>
    <p:sldId id="349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00E6FC9-6FE6-49FB-9B83-E959C4177964}">
          <p14:sldIdLst>
            <p14:sldId id="3541"/>
            <p14:sldId id="3426"/>
            <p14:sldId id="3521"/>
            <p14:sldId id="3544"/>
            <p14:sldId id="3434"/>
            <p14:sldId id="3547"/>
            <p14:sldId id="3570"/>
            <p14:sldId id="3526"/>
            <p14:sldId id="3577"/>
            <p14:sldId id="3562"/>
            <p14:sldId id="3568"/>
            <p14:sldId id="3538"/>
          </p14:sldIdLst>
        </p14:section>
        <p14:section name="Round 4" id="{B642E35A-27CE-4D4A-A8E1-4F41E77701E9}">
          <p14:sldIdLst>
            <p14:sldId id="3524"/>
            <p14:sldId id="3548"/>
            <p14:sldId id="3560"/>
            <p14:sldId id="3529"/>
            <p14:sldId id="3580"/>
            <p14:sldId id="3532"/>
          </p14:sldIdLst>
        </p14:section>
        <p14:section name="Applying" id="{4FBD858B-C59B-46AC-A861-F369357AA06F}">
          <p14:sldIdLst>
            <p14:sldId id="3507"/>
            <p14:sldId id="3531"/>
            <p14:sldId id="3576"/>
            <p14:sldId id="3579"/>
            <p14:sldId id="3575"/>
            <p14:sldId id="3557"/>
            <p14:sldId id="3572"/>
            <p14:sldId id="3546"/>
            <p14:sldId id="3558"/>
            <p14:sldId id="34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937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318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97EA42-6F97-69EE-C699-D6CB2B912692}" name="Alex S Pattinson (DEECA)" initials="A(" userId="S::alex.pattinson@agriculture.vic.gov.au::fc762ff1-7097-4b1c-a31d-b3b0c00c3022" providerId="AD"/>
  <p188:author id="{22828F8E-4660-F9BD-C05D-081B59B147D3}" name="Kirsten L Morrison (DEECA)" initials="KLM(" userId="S::kirsten.morrison@agriculture.vic.gov.au::18260f48-2f24-4d11-b62b-9d539afc0076" providerId="AD"/>
  <p188:author id="{0CEA95FC-E6F7-2C8A-5FDD-01E9651D666C}" name="Kate E Miller (DEECA)" initials="K(" userId="S::kate.miller@agriculture.vic.gov.au::12b28a2d-8f4e-4d76-90b5-3dfee4f3b7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E3E"/>
    <a:srgbClr val="FF9900"/>
    <a:srgbClr val="194933"/>
    <a:srgbClr val="1A6853"/>
    <a:srgbClr val="9933FF"/>
    <a:srgbClr val="DDD3C2"/>
    <a:srgbClr val="54565B"/>
    <a:srgbClr val="59877A"/>
    <a:srgbClr val="00341D"/>
    <a:srgbClr val="005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83" autoAdjust="0"/>
  </p:normalViewPr>
  <p:slideViewPr>
    <p:cSldViewPr snapToGrid="0">
      <p:cViewPr>
        <p:scale>
          <a:sx n="100" d="100"/>
          <a:sy n="100" d="100"/>
        </p:scale>
        <p:origin x="876" y="168"/>
      </p:cViewPr>
      <p:guideLst>
        <p:guide orient="horz" pos="1480"/>
        <p:guide pos="937"/>
        <p:guide pos="3840"/>
        <p:guide orient="horz" pos="31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AB60092-C74F-474F-AAD0-40A7AC1EBB31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131221A6-539D-E24D-80E5-007BECB4D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3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26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53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8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0E294D-184F-1745-9F56-FE79EDA750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A0FA25-07BA-1044-92CA-7F9FD7093EAF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B5B4251C-D248-BC47-B98A-C172AF32852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312F3B6F-72E6-F04C-9E6C-E6015AAA7F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indent="0">
              <a:buNone/>
              <a:defRPr/>
            </a:pPr>
            <a:endParaRPr lang="en-US" alt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045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37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Aft>
                <a:spcPts val="600"/>
              </a:spcAft>
            </a:pPr>
            <a:endParaRPr lang="en-AU" dirty="0">
              <a:latin typeface="Arial"/>
              <a:cs typeface="Arial"/>
            </a:endParaRPr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C365E9-3AD9-4573-A381-CC5E02C81C0E}" type="slidenum">
              <a:rPr lang="en-AU">
                <a:solidFill>
                  <a:prstClr val="black"/>
                </a:solidFill>
              </a:rPr>
              <a:pPr/>
              <a:t>16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62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26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56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 credit: Kirsten Morrison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42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AU" dirty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975CCE-E72D-40EB-9175-B38F1A2B0995}" type="slidenum">
              <a:rPr lang="en-AU">
                <a:solidFill>
                  <a:prstClr val="black"/>
                </a:solidFill>
              </a:rPr>
              <a:pPr/>
              <a:t>20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00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1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AU" dirty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975CCE-E72D-40EB-9175-B38F1A2B0995}" type="slidenum">
              <a:rPr lang="en-AU">
                <a:solidFill>
                  <a:prstClr val="black"/>
                </a:solidFill>
              </a:rPr>
              <a:pPr/>
              <a:t>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98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64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83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54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9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4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9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77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6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2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b="0" i="0" dirty="0">
              <a:solidFill>
                <a:srgbClr val="000000"/>
              </a:solidFill>
              <a:effectLst/>
              <a:latin typeface="VIC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72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AU">
              <a:latin typeface="Arial"/>
              <a:cs typeface="Arial"/>
            </a:endParaRPr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975CCE-E72D-40EB-9175-B38F1A2B0995}" type="slidenum">
              <a:rPr lang="en-AU">
                <a:solidFill>
                  <a:prstClr val="black"/>
                </a:solidFill>
              </a:rPr>
              <a:pPr/>
              <a:t>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3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66BF-78B1-D969-33BC-BB27BB92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6D6373-1E60-29B1-505A-AAB360FEC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65A6A-461C-F050-EE3B-A6257D3C2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9CB99-1D8B-7678-0CE5-94F3886E3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48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47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21A6-539D-E24D-80E5-007BECB4DC0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sv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F26D-B023-5F1C-3332-745945DA7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27" r="1429"/>
          <a:stretch/>
        </p:blipFill>
        <p:spPr>
          <a:xfrm flipH="1">
            <a:off x="2798710" y="0"/>
            <a:ext cx="939329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37DBDF-0F96-FF01-FDAB-D2676FB65FCB}"/>
              </a:ext>
            </a:extLst>
          </p:cNvPr>
          <p:cNvSpPr/>
          <p:nvPr userDrawn="1"/>
        </p:nvSpPr>
        <p:spPr>
          <a:xfrm>
            <a:off x="1" y="0"/>
            <a:ext cx="1974604" cy="6858000"/>
          </a:xfrm>
          <a:prstGeom prst="rect">
            <a:avLst/>
          </a:prstGeom>
          <a:solidFill>
            <a:srgbClr val="1A4E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B9FDD-67C6-EFD2-7BEB-3E670D146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080"/>
          <a:stretch/>
        </p:blipFill>
        <p:spPr>
          <a:xfrm>
            <a:off x="1498354" y="-1242392"/>
            <a:ext cx="10963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Green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963D45-C22C-5569-A082-42121FFCF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981" y="0"/>
            <a:ext cx="699501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5" y="1454403"/>
            <a:ext cx="4470448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9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y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A5B4B2-5CFB-D048-CEEF-7399BDC1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33800" y="2275"/>
            <a:ext cx="8458200" cy="6858004"/>
            <a:chOff x="3352800" y="-2"/>
            <a:chExt cx="8458200" cy="68580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76AB2E4-2B30-BB26-A243-591688B438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371599" y="1981202"/>
              <a:ext cx="6858001" cy="2895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F799CE-4C86-67B5-5258-C14634ACD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14"/>
            <a:stretch/>
          </p:blipFill>
          <p:spPr>
            <a:xfrm rot="16200000" flipH="1">
              <a:off x="5333999" y="380999"/>
              <a:ext cx="6858002" cy="6096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79858" y="-2278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5" y="1454403"/>
            <a:ext cx="4470448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0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an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32C37-A4CC-2733-3568-2A60D91D2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9"/>
          <a:stretch/>
        </p:blipFill>
        <p:spPr>
          <a:xfrm rot="16200000" flipH="1">
            <a:off x="5230661" y="-99328"/>
            <a:ext cx="6858000" cy="7056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5" y="1454403"/>
            <a:ext cx="4470448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1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C9C3-302E-20E5-96BB-58F553C6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4360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2528892"/>
            <a:ext cx="10426171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01" y="942369"/>
            <a:ext cx="10426171" cy="1053287"/>
          </a:xfrm>
        </p:spPr>
        <p:txBody>
          <a:bodyPr lIns="0" tIns="0" rIns="0" bIns="0">
            <a:noAutofit/>
          </a:bodyPr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20605-1A5A-E340-9EB4-027A6241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6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2528892"/>
            <a:ext cx="10426171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942369"/>
            <a:ext cx="10426171" cy="1053287"/>
          </a:xfrm>
        </p:spPr>
        <p:txBody>
          <a:bodyPr lIns="0" tIns="0" rIns="0" bIns="0">
            <a:noAutofit/>
          </a:bodyPr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7EE38-6823-EF4F-849A-3D517FAD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16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y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1F02D8-26FF-0647-AB97-0D40B438C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873" y="2539049"/>
            <a:ext cx="10416011" cy="3285871"/>
          </a:xfrm>
        </p:spPr>
        <p:txBody>
          <a:bodyPr/>
          <a:lstStyle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340E33-7E1E-0E44-B403-F92630E4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84" y="0"/>
            <a:ext cx="9548781" cy="1138518"/>
          </a:xfrm>
        </p:spPr>
        <p:txBody>
          <a:bodyPr lIns="0" tIns="0" rIns="0" bIns="0" anchor="ctr" anchorCtr="0"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4BF8-C257-A444-A022-A051503A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2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a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1F02D8-26FF-0647-AB97-0D40B438C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873" y="2539049"/>
            <a:ext cx="10416011" cy="3285871"/>
          </a:xfrm>
        </p:spPr>
        <p:txBody>
          <a:bodyPr/>
          <a:lstStyle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340E33-7E1E-0E44-B403-F92630E4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84" y="0"/>
            <a:ext cx="9548781" cy="1138518"/>
          </a:xfrm>
        </p:spPr>
        <p:txBody>
          <a:bodyPr lIns="0" tIns="0" rIns="0" bIns="0" anchor="ctr" anchorCtr="0"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4BF8-C257-A444-A022-A051503A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68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8888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400" y="942365"/>
            <a:ext cx="10232558" cy="1053287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FCAD1-5B30-5945-89B6-FC9CBCA3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28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8888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400" y="942365"/>
            <a:ext cx="10232558" cy="1053287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FD551-3FC9-8D42-929F-302ED3F0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 b="0" baseline="0">
                <a:solidFill>
                  <a:schemeClr val="tx1"/>
                </a:solidFill>
              </a:defRPr>
            </a:lvl1pPr>
            <a:lvl2pPr marL="607500" indent="-216000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defRPr sz="1350" baseline="0">
                <a:solidFill>
                  <a:schemeClr val="tx1"/>
                </a:solidFill>
              </a:defRPr>
            </a:lvl2pPr>
            <a:lvl3pPr marL="607500" indent="-216000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+mj-lt"/>
              <a:buAutoNum type="arabicPeriod"/>
              <a:defRPr sz="1350" baseline="0">
                <a:solidFill>
                  <a:schemeClr val="tx1"/>
                </a:solidFill>
              </a:defRPr>
            </a:lvl3pPr>
            <a:lvl4pPr marL="607500" indent="-216000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+mj-lt"/>
              <a:buAutoNum type="alphaLcParenR"/>
              <a:defRPr sz="1350" baseline="0">
                <a:solidFill>
                  <a:schemeClr val="tx1"/>
                </a:solidFill>
              </a:defRPr>
            </a:lvl4pPr>
            <a:lvl5pPr marL="823500" indent="-216000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Wingdings" pitchFamily="2" charset="2"/>
              <a:buChar char="§"/>
              <a:defRPr sz="135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CA3160-1B03-2D48-AFA1-491B739822A6}" type="datetime4">
              <a:rPr lang="en-AU" smtClean="0"/>
              <a:t>27 May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6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51" userDrawn="1">
          <p15:clr>
            <a:srgbClr val="FBAE40"/>
          </p15:clr>
        </p15:guide>
        <p15:guide id="4" orient="horz" pos="913" userDrawn="1">
          <p15:clr>
            <a:srgbClr val="FBAE40"/>
          </p15:clr>
        </p15:guide>
        <p15:guide id="5" orient="horz" pos="159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a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7200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00" y="0"/>
            <a:ext cx="10232558" cy="1149531"/>
          </a:xfrm>
        </p:spPr>
        <p:txBody>
          <a:bodyPr lIns="0" tIns="0" rIns="0" bIns="0" anchor="ctr" anchorCtr="0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66F97-1FFC-AB41-A4A4-6F07B806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3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y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7200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00" y="0"/>
            <a:ext cx="10232558" cy="1149531"/>
          </a:xfrm>
        </p:spPr>
        <p:txBody>
          <a:bodyPr lIns="0" tIns="0" rIns="0" bIns="0" anchor="ctr" anchorCtr="0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66F97-1FFC-AB41-A4A4-6F07B806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71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141E8-7F6D-004E-B188-1F567A17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2527200"/>
            <a:ext cx="10232558" cy="32858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1D73B-AB65-4A47-97EF-68BCED16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00" y="0"/>
            <a:ext cx="10232558" cy="1149531"/>
          </a:xfrm>
        </p:spPr>
        <p:txBody>
          <a:bodyPr lIns="0" tIns="0" rIns="0" bIns="0" anchor="ctr" anchorCtr="0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66F97-1FFC-AB41-A4A4-6F07B806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93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1" y="1440001"/>
            <a:ext cx="4893600" cy="1989000"/>
          </a:xfrm>
        </p:spPr>
        <p:txBody>
          <a:bodyPr lIns="0" tIns="0" rIns="0" bIns="0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60C2CE1-7CCB-0546-BC7A-5C3E354F20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00649" y="6356350"/>
            <a:ext cx="2743200" cy="365125"/>
          </a:xfrm>
        </p:spPr>
        <p:txBody>
          <a:bodyPr/>
          <a:lstStyle/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33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(Photo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A28EB-3C04-BBC8-5A16-33E184713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50" t="-35218" r="87723" b="52906"/>
          <a:stretch/>
        </p:blipFill>
        <p:spPr>
          <a:xfrm flipH="1">
            <a:off x="3922259" y="2676525"/>
            <a:ext cx="649741" cy="4181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9A3952-2F93-555D-5E35-E6286F004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4213" y="0"/>
            <a:ext cx="6277787" cy="3155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3EA35-016B-E499-AEE1-7FEBB377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038475"/>
            <a:ext cx="7620000" cy="38195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9DFE64-382A-7A40-A335-D8D03B079A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801" y="1466101"/>
            <a:ext cx="4622485" cy="1062788"/>
          </a:xfrm>
        </p:spPr>
        <p:txBody>
          <a:bodyPr anchor="t" anchorCtr="0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98BB938-3228-8747-83F3-107F64812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801" y="3429000"/>
            <a:ext cx="4121742" cy="382654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5EB1B17-661A-DB41-A678-680BE28E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801" y="4047606"/>
            <a:ext cx="4121741" cy="281506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156A55D-DBB4-874F-A8A4-F0B98D8AB0CD}" type="datetime4">
              <a:rPr lang="en-AU" smtClean="0"/>
              <a:t>27 May 2025</a:t>
            </a:fld>
            <a:endParaRPr lang="en-US"/>
          </a:p>
        </p:txBody>
      </p:sp>
      <p:pic>
        <p:nvPicPr>
          <p:cNvPr id="12" name="Graphic 2">
            <a:extLst>
              <a:ext uri="{FF2B5EF4-FFF2-40B4-BE49-F238E27FC236}">
                <a16:creationId xmlns:a16="http://schemas.microsoft.com/office/drawing/2014/main" id="{33D9CFA2-4EB8-BD47-ACFC-BF22C99F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 descr="Agriculture Victoria logo">
            <a:extLst>
              <a:ext uri="{FF2B5EF4-FFF2-40B4-BE49-F238E27FC236}">
                <a16:creationId xmlns:a16="http://schemas.microsoft.com/office/drawing/2014/main" id="{32CB00E4-D346-E84C-9702-5F8158A6EB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801" y="5119687"/>
            <a:ext cx="28511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44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(Photo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0DE9CB-A765-CB58-EC52-705FCFFB0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471666" y="3094265"/>
            <a:ext cx="8730414" cy="3764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B15279-2718-7162-2978-6DB800D32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254" y="0"/>
            <a:ext cx="6669746" cy="30948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9DFE64-382A-7A40-A335-D8D03B079A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801" y="1466101"/>
            <a:ext cx="4622485" cy="1062788"/>
          </a:xfrm>
        </p:spPr>
        <p:txBody>
          <a:bodyPr anchor="t" anchorCtr="0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98BB938-3228-8747-83F3-107F64812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801" y="3429000"/>
            <a:ext cx="4121742" cy="382654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5EB1B17-661A-DB41-A678-680BE28E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801" y="4047606"/>
            <a:ext cx="4121741" cy="281506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156A55D-DBB4-874F-A8A4-F0B98D8AB0CD}" type="datetime4">
              <a:rPr lang="en-AU" smtClean="0"/>
              <a:t>27 May 2025</a:t>
            </a:fld>
            <a:endParaRPr lang="en-US"/>
          </a:p>
        </p:txBody>
      </p:sp>
      <p:pic>
        <p:nvPicPr>
          <p:cNvPr id="8" name="Graphic 7" descr="Agriculture Victoria logo">
            <a:extLst>
              <a:ext uri="{FF2B5EF4-FFF2-40B4-BE49-F238E27FC236}">
                <a16:creationId xmlns:a16="http://schemas.microsoft.com/office/drawing/2014/main" id="{32CB00E4-D346-E84C-9702-5F8158A6EB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801" y="5119687"/>
            <a:ext cx="2851150" cy="742950"/>
          </a:xfrm>
          <a:prstGeom prst="rect">
            <a:avLst/>
          </a:prstGeom>
        </p:spPr>
      </p:pic>
      <p:pic>
        <p:nvPicPr>
          <p:cNvPr id="12" name="Graphic 2">
            <a:extLst>
              <a:ext uri="{FF2B5EF4-FFF2-40B4-BE49-F238E27FC236}">
                <a16:creationId xmlns:a16="http://schemas.microsoft.com/office/drawing/2014/main" id="{33D9CFA2-4EB8-BD47-ACFC-BF22C99F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 descr="Agriculture Victoria logo">
            <a:extLst>
              <a:ext uri="{FF2B5EF4-FFF2-40B4-BE49-F238E27FC236}">
                <a16:creationId xmlns:a16="http://schemas.microsoft.com/office/drawing/2014/main" id="{C9EAC606-F558-5D82-4114-186D27903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201" y="5272087"/>
            <a:ext cx="28511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2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11A5AF1-FE76-994B-9196-26845DF678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4320" y="1449388"/>
            <a:ext cx="5037667" cy="1079500"/>
          </a:xfr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B1A7824-9C37-1E45-B919-CE811A672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321" y="3441147"/>
            <a:ext cx="5037665" cy="313268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0C90FBC-4992-7B48-8351-0E8A21C2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2808" y="3986860"/>
            <a:ext cx="5003192" cy="183013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DC26038-52AF-2046-895D-0A90954E212D}" type="datetime4">
              <a:rPr lang="en-AU" smtClean="0"/>
              <a:t>27 May 2025</a:t>
            </a:fld>
            <a:endParaRPr lang="en-US"/>
          </a:p>
        </p:txBody>
      </p:sp>
      <p:pic>
        <p:nvPicPr>
          <p:cNvPr id="6" name="Graphic 5" descr="Agriculture Victoria logo">
            <a:extLst>
              <a:ext uri="{FF2B5EF4-FFF2-40B4-BE49-F238E27FC236}">
                <a16:creationId xmlns:a16="http://schemas.microsoft.com/office/drawing/2014/main" id="{AA1CD9C8-9F64-674A-85BB-15F801BDD0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4937" y="5715000"/>
            <a:ext cx="3041227" cy="594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5CE584-0329-856F-8686-71A4D5F84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0080"/>
          <a:stretch/>
        </p:blipFill>
        <p:spPr>
          <a:xfrm>
            <a:off x="-1312842" y="-374374"/>
            <a:ext cx="10963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8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erial image of Otway National Park">
            <a:extLst>
              <a:ext uri="{FF2B5EF4-FFF2-40B4-BE49-F238E27FC236}">
                <a16:creationId xmlns:a16="http://schemas.microsoft.com/office/drawing/2014/main" id="{4D84D069-88ED-F345-8DD3-C7994B506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84" r="2900"/>
          <a:stretch/>
        </p:blipFill>
        <p:spPr>
          <a:xfrm flipH="1">
            <a:off x="641024" y="0"/>
            <a:ext cx="1155097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7CDE6C-777A-864F-B618-377812F58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1A5AF1-FE76-994B-9196-26845DF678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5697" y="1449388"/>
            <a:ext cx="4752473" cy="1079500"/>
          </a:xfr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B1A7824-9C37-1E45-B919-CE811A672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697" y="3441149"/>
            <a:ext cx="4310127" cy="534587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0C90FBC-4992-7B48-8351-0E8A21C2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184" y="3986860"/>
            <a:ext cx="4311637" cy="183013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DC3083E-1399-364F-9CFD-AF7D97813B94}" type="datetime4">
              <a:rPr lang="en-AU" smtClean="0"/>
              <a:t>27 May 2025</a:t>
            </a:fld>
            <a:endParaRPr lang="en-US"/>
          </a:p>
        </p:txBody>
      </p:sp>
      <p:pic>
        <p:nvPicPr>
          <p:cNvPr id="5" name="Graphic 4" descr="Agriculture Victoria logo">
            <a:extLst>
              <a:ext uri="{FF2B5EF4-FFF2-40B4-BE49-F238E27FC236}">
                <a16:creationId xmlns:a16="http://schemas.microsoft.com/office/drawing/2014/main" id="{2557A591-9A35-1A4D-AD72-23AF7CBE25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185" y="5119687"/>
            <a:ext cx="3041227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02" y="1454403"/>
            <a:ext cx="5257801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6" y="1454707"/>
            <a:ext cx="5257801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1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an f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4285DE-26EE-A34A-AE93-92D1F53B5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299" y="0"/>
            <a:ext cx="62897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1876"/>
          <a:stretch/>
        </p:blipFill>
        <p:spPr>
          <a:xfrm>
            <a:off x="1971095" y="0"/>
            <a:ext cx="10744110" cy="68580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EBE9EAC2-2B7D-032F-6272-8F5B83048EA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8B17D0-FBC3-D781-7CE3-2201125AF4BA}"/>
              </a:ext>
            </a:extLst>
          </p:cNvPr>
          <p:cNvSpPr/>
          <p:nvPr userDrawn="1"/>
        </p:nvSpPr>
        <p:spPr>
          <a:xfrm>
            <a:off x="0" y="0"/>
            <a:ext cx="1974604" cy="6858000"/>
          </a:xfrm>
          <a:prstGeom prst="rect">
            <a:avLst/>
          </a:prstGeom>
          <a:solidFill>
            <a:srgbClr val="1A4E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142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6" y="1454403"/>
            <a:ext cx="5257801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9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F26D-B023-5F1C-3332-745945DA7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98710" y="0"/>
            <a:ext cx="93932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DFC4D-F5DE-5E40-B30F-CBDB101E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CCBAE5-B549-0342-A348-6BAA2976A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185" y="1454403"/>
            <a:ext cx="4470448" cy="2277533"/>
          </a:xfr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07B1-C710-2D47-976A-2A5837CD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3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600" y="824403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600" y="2541603"/>
            <a:ext cx="10515600" cy="3161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51240" y="635635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D2B9A5-B21A-5040-9EA6-9F80F33F0651}" type="datetime4">
              <a:rPr lang="en-AU" smtClean="0"/>
              <a:t>27 May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0" y="6357603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IPCMContentMarking" descr="{&quot;HashCode&quot;:-1264680268,&quot;Placement&quot;:&quot;Footer&quot;,&quot;Top&quot;:516.65155,&quot;Left&quot;:446.046448,&quot;SlideWidth&quot;:960,&quot;SlideHeight&quot;:540}">
            <a:extLst>
              <a:ext uri="{FF2B5EF4-FFF2-40B4-BE49-F238E27FC236}">
                <a16:creationId xmlns:a16="http://schemas.microsoft.com/office/drawing/2014/main" id="{07BD16DB-3BD1-4C29-31D0-71A2A3D2693B}"/>
              </a:ext>
            </a:extLst>
          </p:cNvPr>
          <p:cNvSpPr txBox="1"/>
          <p:nvPr userDrawn="1"/>
        </p:nvSpPr>
        <p:spPr>
          <a:xfrm>
            <a:off x="5664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  <a:endParaRPr lang="en-AU" sz="12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6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791" r:id="rId2"/>
    <p:sldLayoutId id="2147483811" r:id="rId3"/>
    <p:sldLayoutId id="2147483834" r:id="rId4"/>
    <p:sldLayoutId id="2147483829" r:id="rId5"/>
    <p:sldLayoutId id="2147483827" r:id="rId6"/>
    <p:sldLayoutId id="2147483858" r:id="rId7"/>
    <p:sldLayoutId id="2147483828" r:id="rId8"/>
    <p:sldLayoutId id="2147483835" r:id="rId9"/>
    <p:sldLayoutId id="2147483860" r:id="rId10"/>
    <p:sldLayoutId id="2147483836" r:id="rId11"/>
    <p:sldLayoutId id="2147483837" r:id="rId12"/>
    <p:sldLayoutId id="2147483859" r:id="rId13"/>
    <p:sldLayoutId id="2147483833" r:id="rId14"/>
    <p:sldLayoutId id="2147483817" r:id="rId15"/>
    <p:sldLayoutId id="2147483838" r:id="rId16"/>
    <p:sldLayoutId id="2147483839" r:id="rId1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685800" rtl="0" eaLnBrk="1" fontAlgn="auto" latinLnBrk="0" hangingPunct="1">
        <a:lnSpc>
          <a:spcPct val="110000"/>
        </a:lnSpc>
        <a:spcBef>
          <a:spcPts val="450"/>
        </a:spcBef>
        <a:spcAft>
          <a:spcPts val="900"/>
        </a:spcAft>
        <a:buClrTx/>
        <a:buSzTx/>
        <a:buFontTx/>
        <a:buNone/>
        <a:tabLst/>
        <a:defRPr sz="135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8500" indent="-216000" algn="l" defTabSz="685800" rtl="0" eaLnBrk="1" latinLnBrk="0" hangingPunct="1">
        <a:lnSpc>
          <a:spcPct val="110000"/>
        </a:lnSpc>
        <a:spcBef>
          <a:spcPts val="450"/>
        </a:spcBef>
        <a:spcAft>
          <a:spcPts val="9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500" marR="0" indent="-216000" algn="l" defTabSz="685800" rtl="0" eaLnBrk="1" fontAlgn="auto" latinLnBrk="0" hangingPunct="1">
        <a:lnSpc>
          <a:spcPct val="110000"/>
        </a:lnSpc>
        <a:spcBef>
          <a:spcPts val="450"/>
        </a:spcBef>
        <a:spcAft>
          <a:spcPts val="900"/>
        </a:spcAft>
        <a:buClrTx/>
        <a:buSzTx/>
        <a:buFont typeface="+mj-lt"/>
        <a:buAutoNum type="arabicPeriod"/>
        <a:tabLst/>
        <a:defRPr sz="135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8500" marR="0" indent="-216000" algn="l" defTabSz="685800" rtl="0" eaLnBrk="1" fontAlgn="auto" latinLnBrk="0" hangingPunct="1">
        <a:lnSpc>
          <a:spcPct val="110000"/>
        </a:lnSpc>
        <a:spcBef>
          <a:spcPts val="450"/>
        </a:spcBef>
        <a:spcAft>
          <a:spcPts val="900"/>
        </a:spcAft>
        <a:buClr>
          <a:schemeClr val="tx1"/>
        </a:buClr>
        <a:buSzTx/>
        <a:buFont typeface="+mj-lt"/>
        <a:buAutoNum type="alphaLcParenR"/>
        <a:tabLst/>
        <a:defRPr sz="135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4500" marR="0" indent="-216000" algn="l" defTabSz="685800" rtl="0" eaLnBrk="1" fontAlgn="auto" latinLnBrk="0" hangingPunct="1">
        <a:lnSpc>
          <a:spcPct val="110000"/>
        </a:lnSpc>
        <a:spcBef>
          <a:spcPts val="450"/>
        </a:spcBef>
        <a:spcAft>
          <a:spcPts val="900"/>
        </a:spcAft>
        <a:buClrTx/>
        <a:buSzTx/>
        <a:buFont typeface="Wingdings" pitchFamily="2" charset="2"/>
        <a:buChar char="§"/>
        <a:tabLst/>
        <a:defRPr sz="135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orient="horz" pos="913" userDrawn="1">
          <p15:clr>
            <a:srgbClr val="F26B43"/>
          </p15:clr>
        </p15:guide>
        <p15:guide id="5" orient="horz" pos="1593" userDrawn="1">
          <p15:clr>
            <a:srgbClr val="F26B43"/>
          </p15:clr>
        </p15:guide>
        <p15:guide id="6" pos="3863" userDrawn="1">
          <p15:clr>
            <a:srgbClr val="F26B43"/>
          </p15:clr>
        </p15:guide>
        <p15:guide id="7" pos="665" userDrawn="1">
          <p15:clr>
            <a:srgbClr val="F26B43"/>
          </p15:clr>
        </p15:guide>
        <p15:guide id="8" pos="689" userDrawn="1">
          <p15:clr>
            <a:srgbClr val="F26B43"/>
          </p15:clr>
        </p15:guide>
        <p15:guide id="9" pos="71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8840" y="8249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8840" y="2541098"/>
            <a:ext cx="10515600" cy="3161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5124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DF6090-082C-5D42-8046-81BD0B4B6831}" type="datetime4">
              <a:rPr lang="en-AU" smtClean="0"/>
              <a:t>27 May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F38EA1-A2B3-734E-8FE4-2A14DB32A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IPCMContentMarking" descr="{&quot;HashCode&quot;:-1264680268,&quot;Placement&quot;:&quot;Footer&quot;,&quot;Top&quot;:516.65155,&quot;Left&quot;:446.046448,&quot;SlideWidth&quot;:960,&quot;SlideHeight&quot;:540}">
            <a:extLst>
              <a:ext uri="{FF2B5EF4-FFF2-40B4-BE49-F238E27FC236}">
                <a16:creationId xmlns:a16="http://schemas.microsoft.com/office/drawing/2014/main" id="{3E6C2D4B-1479-37D4-463A-5D53C956AD28}"/>
              </a:ext>
            </a:extLst>
          </p:cNvPr>
          <p:cNvSpPr txBox="1"/>
          <p:nvPr userDrawn="1"/>
        </p:nvSpPr>
        <p:spPr>
          <a:xfrm>
            <a:off x="5664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  <a:endParaRPr lang="en-AU" sz="12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1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0" r:id="rId2"/>
    <p:sldLayoutId id="2147483855" r:id="rId3"/>
    <p:sldLayoutId id="2147483854" r:id="rId4"/>
    <p:sldLayoutId id="2147483853" r:id="rId5"/>
    <p:sldLayoutId id="2147483844" r:id="rId6"/>
    <p:sldLayoutId id="2147483857" r:id="rId7"/>
    <p:sldLayoutId id="2147483861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1200"/>
        </a:spcAft>
        <a:buClrTx/>
        <a:buSzTx/>
        <a:buFontTx/>
        <a:buNone/>
        <a:tabLst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8000" indent="-288000" algn="l" defTabSz="914400" rtl="0" eaLnBrk="1" latinLnBrk="0" hangingPunct="1">
        <a:lnSpc>
          <a:spcPct val="11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8000" marR="0" indent="-28800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1200"/>
        </a:spcAft>
        <a:buClrTx/>
        <a:buSzTx/>
        <a:buFont typeface="+mj-lt"/>
        <a:buAutoNum type="arabicPeriod"/>
        <a:tabLst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8000" marR="0" indent="-28800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1200"/>
        </a:spcAft>
        <a:buClr>
          <a:schemeClr val="tx1"/>
        </a:buClr>
        <a:buSzTx/>
        <a:buFont typeface="+mj-lt"/>
        <a:buAutoNum type="alphaLcParenR"/>
        <a:tabLst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6000" marR="0" indent="-28800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1200"/>
        </a:spcAft>
        <a:buClrTx/>
        <a:buSzTx/>
        <a:buFont typeface="Wingdings" pitchFamily="2" charset="2"/>
        <a:buChar char="§"/>
        <a:tabLst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1593">
          <p15:clr>
            <a:srgbClr val="F26B43"/>
          </p15:clr>
        </p15:guide>
        <p15:guide id="6" pos="3863">
          <p15:clr>
            <a:srgbClr val="F26B43"/>
          </p15:clr>
        </p15:guide>
        <p15:guide id="7" pos="756">
          <p15:clr>
            <a:srgbClr val="F26B43"/>
          </p15:clr>
        </p15:guide>
        <p15:guide id="8" pos="69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hyperlink" Target="https://forms.office.com/r/nPek7Lxz9q" TargetMode="Externa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hyperlink" Target="https://agriculture.vic.gov.au/__data/assets/word_doc/0011/1112051/PAP-Auspice-agreement-form.doc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sv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svg"/><Relationship Id="rId11" Type="http://schemas.openxmlformats.org/officeDocument/2006/relationships/image" Target="../media/image79.png"/><Relationship Id="rId5" Type="http://schemas.openxmlformats.org/officeDocument/2006/relationships/image" Target="../media/image37.pn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75.svg"/><Relationship Id="rId9" Type="http://schemas.openxmlformats.org/officeDocument/2006/relationships/hyperlink" Target="https://www.legislation.vic.gov.au/in-force/acts/catchment-and-land-protection-act-1994/066" TargetMode="External"/><Relationship Id="rId1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eca.my.site.com/grants/s/form?id=a0hRF00000568JNYA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lwpvicgovau.sharepoint.com/sites/VG000464/PCI%20Established%20Invasive%20Species%20Reform%20Project/Round%204%20Grants/Webinar/agriculture.vic.gov.au/papgrants-stream2" TargetMode="External"/><Relationship Id="rId7" Type="http://schemas.openxmlformats.org/officeDocument/2006/relationships/hyperlink" Target="https://deeca.my.site.com/grants/s/form?id=a0hRF00000568JNYAY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hyperlink" Target="https://agriculture.vic.gov.au/__data/assets/pdf_file/0014/1112054/PAP-Grant-Proposal-Guidelines-for-Round-4-Stream-2-Regional-and-Local-Community-Based-Organisations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8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1.sv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hyperlink" Target="https://agriculture.vic.gov.au/biosecurity/protecting-victoria/partnerships-against-pests-program-and-vipa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8.png"/><Relationship Id="rId11" Type="http://schemas.openxmlformats.org/officeDocument/2006/relationships/hyperlink" Target="https://agriculture.vic.gov.au/biosecurity/protecting-victoria/partnerships-against-pests-program-and-grants/partnerships-against-pests-grants/stream-2-grants-for-community-based-organisations#:~:text=the%20subject%20line.-,Contacts" TargetMode="External"/><Relationship Id="rId5" Type="http://schemas.openxmlformats.org/officeDocument/2006/relationships/hyperlink" Target="https://agriculture.vic.gov.au/__data/assets/pdf_file/0014/1112054/PAP-Grant-Proposal-Guidelines-for-Round-4-Stream-2-Regional-and-Local-Community-Based-Organisations.pdf" TargetMode="External"/><Relationship Id="rId10" Type="http://schemas.openxmlformats.org/officeDocument/2006/relationships/image" Target="../media/image100.svg"/><Relationship Id="rId4" Type="http://schemas.openxmlformats.org/officeDocument/2006/relationships/hyperlink" Target="https://agriculture.vic.gov.au/support-and-resources/funds-grants-programs/partnerships-against-pests-grants-program" TargetMode="External"/><Relationship Id="rId9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hyperlink" Target="https://agriculture.vic.gov.au/support-and-resources/funds-grants-programs/partnerships-against-pests-grants-progra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iculture.gov.au/abares/research-topics/biosecurity/biosecurity-economics/cost-of-established-pest-animals-and-weeds-to-australian-agricultural-producer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4.png"/><Relationship Id="rId4" Type="http://schemas.openxmlformats.org/officeDocument/2006/relationships/hyperlink" Target="https://agriculture.vic.gov.au/biosecurity/protecting-victoria/strengthening-victorias-biosecurity-system-program/biosecurity-strategy-for-victori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hyperlink" Target="https://serratedtussock.com/" TargetMode="External"/><Relationship Id="rId3" Type="http://schemas.openxmlformats.org/officeDocument/2006/relationships/image" Target="../media/image45.jpeg"/><Relationship Id="rId7" Type="http://schemas.openxmlformats.org/officeDocument/2006/relationships/hyperlink" Target="https://vicblackberrytaskforce.com.au/" TargetMode="External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katie.robinson@agriculture.vic.gov.au" TargetMode="External"/><Relationship Id="rId11" Type="http://schemas.openxmlformats.org/officeDocument/2006/relationships/hyperlink" Target="https://vran.com.au/" TargetMode="External"/><Relationship Id="rId5" Type="http://schemas.openxmlformats.org/officeDocument/2006/relationships/hyperlink" Target="mailto:david.blythe@agriculture.vic.gov.au" TargetMode="External"/><Relationship Id="rId10" Type="http://schemas.openxmlformats.org/officeDocument/2006/relationships/image" Target="../media/image47.png"/><Relationship Id="rId4" Type="http://schemas.openxmlformats.org/officeDocument/2006/relationships/hyperlink" Target="mailto:alastair.campbell@agriculture.vic.gov.au" TargetMode="External"/><Relationship Id="rId9" Type="http://schemas.openxmlformats.org/officeDocument/2006/relationships/hyperlink" Target="https://vicgorsetaskforce.com.au/" TargetMode="External"/><Relationship Id="rId1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B6BD-08F4-554E-8520-89A624A0B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85" y="1149968"/>
            <a:ext cx="6042916" cy="1062788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en-GB" dirty="0"/>
              <a:t>Partnerships Against Pests Grants Program Round 4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EE0E410-F8C6-A44C-BF02-900E828A7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044" y="6355737"/>
            <a:ext cx="2444490" cy="22204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Webinar – 23 May 2025</a:t>
            </a:r>
          </a:p>
        </p:txBody>
      </p:sp>
    </p:spTree>
    <p:extLst>
      <p:ext uri="{BB962C8B-B14F-4D97-AF65-F5344CB8AC3E}">
        <p14:creationId xmlns:p14="http://schemas.microsoft.com/office/powerpoint/2010/main" val="3988061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B2E48-93F5-8935-8888-7D1AA9ED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232558" cy="1149531"/>
          </a:xfrm>
        </p:spPr>
        <p:txBody>
          <a:bodyPr/>
          <a:lstStyle/>
          <a:p>
            <a:r>
              <a:rPr lang="en-AU" sz="4000" dirty="0">
                <a:solidFill>
                  <a:schemeClr val="tx2"/>
                </a:solidFill>
              </a:rPr>
              <a:t>Stream 2 Summary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A6AC3-4042-1BFC-A55F-71659CC0D2B8}"/>
              </a:ext>
            </a:extLst>
          </p:cNvPr>
          <p:cNvSpPr txBox="1"/>
          <p:nvPr/>
        </p:nvSpPr>
        <p:spPr>
          <a:xfrm>
            <a:off x="327991" y="1262270"/>
            <a:ext cx="5844209" cy="1195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800" b="1" i="0" dirty="0">
                <a:solidFill>
                  <a:schemeClr val="tx2"/>
                </a:solidFill>
                <a:effectLst/>
                <a:latin typeface="+mn-lt"/>
              </a:rPr>
              <a:t>STREAM 2 OF THE PARTNERSHIPS AGAINST PESTS GRANTS PROGRAM HAS DELIVERED</a:t>
            </a:r>
            <a:r>
              <a:rPr lang="en-AU" b="1" dirty="0">
                <a:solidFill>
                  <a:schemeClr val="tx2"/>
                </a:solidFill>
                <a:latin typeface="+mn-lt"/>
              </a:rPr>
              <a:t> N</a:t>
            </a:r>
            <a:r>
              <a:rPr lang="en-AU" sz="1800" b="1" i="0" dirty="0">
                <a:solidFill>
                  <a:schemeClr val="tx2"/>
                </a:solidFill>
                <a:effectLst/>
                <a:latin typeface="+mn-lt"/>
              </a:rPr>
              <a:t>EARLY $1.5 MILLION IN FUNDING. </a:t>
            </a:r>
            <a:endParaRPr lang="en-AU" b="1" i="0" dirty="0">
              <a:solidFill>
                <a:schemeClr val="tx2"/>
              </a:solidFill>
              <a:effectLst/>
              <a:latin typeface="+mn-lt"/>
            </a:endParaRPr>
          </a:p>
        </p:txBody>
      </p:sp>
      <p:pic>
        <p:nvPicPr>
          <p:cNvPr id="8" name="Picture 7" descr="Pie chart illustrating the Stream 2 project outputs from Rounds 1-3 of the Partnerships Against Pests grants program&#10;Communications activities – 34%&#10;Advertising activities – 11%&#10;Surveys/Plans/Strategies – 11%&#10;Workshops – 9%&#10;Mapping of weeds and pest animals – 9%&#10;Publications/Research – 8%&#10;Field days – 6%&#10;Training events – 4%&#10;Presentations/Seminars – 3%&#10;Video/Audio productions – 2%&#10;Online events (webinars) – 2%&#10;Conference/Event stands – 1%">
            <a:extLst>
              <a:ext uri="{FF2B5EF4-FFF2-40B4-BE49-F238E27FC236}">
                <a16:creationId xmlns:a16="http://schemas.microsoft.com/office/drawing/2014/main" id="{DBA86A69-805B-3F2D-D75D-837A49396E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0" b="240"/>
          <a:stretch/>
        </p:blipFill>
        <p:spPr>
          <a:xfrm>
            <a:off x="5140874" y="1149531"/>
            <a:ext cx="7051125" cy="5679894"/>
          </a:xfrm>
          <a:prstGeom prst="rect">
            <a:avLst/>
          </a:prstGeom>
          <a:ln w="15875"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101C4-9F4B-50F6-9668-83A3CA4F1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9FBA8C-021E-F92C-BD82-939C14285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44398"/>
            <a:ext cx="5257800" cy="2640496"/>
          </a:xfrm>
        </p:spPr>
        <p:txBody>
          <a:bodyPr/>
          <a:lstStyle/>
          <a:p>
            <a:pPr algn="l" rtl="0" fontAlgn="base">
              <a:lnSpc>
                <a:spcPct val="120000"/>
              </a:lnSpc>
              <a:spcAft>
                <a:spcPts val="600"/>
              </a:spcAft>
            </a:pPr>
            <a:r>
              <a:rPr lang="en-AU" sz="1800" b="0" i="0" dirty="0">
                <a:solidFill>
                  <a:srgbClr val="000000"/>
                </a:solidFill>
                <a:effectLst/>
                <a:latin typeface="+mn-lt"/>
              </a:rPr>
              <a:t>The 43 funded projects have planned or completed 1272 outputs and activities, including:  </a:t>
            </a:r>
            <a:endParaRPr lang="en-AU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447675" indent="-266700" algn="l" rtl="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b="0" i="0" dirty="0">
                <a:solidFill>
                  <a:srgbClr val="000000"/>
                </a:solidFill>
                <a:effectLst/>
                <a:latin typeface="+mn-lt"/>
              </a:rPr>
              <a:t>66 field days </a:t>
            </a:r>
          </a:p>
          <a:p>
            <a:pPr marL="447675" indent="-266700" algn="l" rtl="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b="0" i="0" dirty="0">
                <a:solidFill>
                  <a:srgbClr val="000000"/>
                </a:solidFill>
                <a:effectLst/>
                <a:latin typeface="+mn-lt"/>
              </a:rPr>
              <a:t>48 training events </a:t>
            </a:r>
          </a:p>
          <a:p>
            <a:pPr marL="447675" indent="-266700" rtl="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b="0" i="0" dirty="0">
                <a:solidFill>
                  <a:srgbClr val="000000"/>
                </a:solidFill>
                <a:effectLst/>
                <a:latin typeface="+mn-lt"/>
              </a:rPr>
              <a:t>91 workshops  </a:t>
            </a:r>
          </a:p>
          <a:p>
            <a:pPr marL="447675" indent="-266700" algn="l" rtl="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800" b="0" i="0" dirty="0">
                <a:solidFill>
                  <a:srgbClr val="000000"/>
                </a:solidFill>
                <a:effectLst/>
                <a:latin typeface="+mn-lt"/>
              </a:rPr>
              <a:t>26 videos 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9159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F2C51-4F27-77D8-E468-C9AC722D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3EA7FD-2119-B997-7500-50E75F21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580"/>
            <a:ext cx="10232558" cy="1149531"/>
          </a:xfrm>
        </p:spPr>
        <p:txBody>
          <a:bodyPr/>
          <a:lstStyle/>
          <a:p>
            <a:r>
              <a:rPr lang="en-GB" sz="4000" dirty="0">
                <a:solidFill>
                  <a:schemeClr val="tx2"/>
                </a:solidFill>
              </a:rPr>
              <a:t>Round 3 Funded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5CA76-727B-9E50-A6F7-56E9B75CEC0B}"/>
              </a:ext>
            </a:extLst>
          </p:cNvPr>
          <p:cNvSpPr txBox="1"/>
          <p:nvPr/>
        </p:nvSpPr>
        <p:spPr>
          <a:xfrm>
            <a:off x="385900" y="1149531"/>
            <a:ext cx="6803558" cy="779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b="1">
                <a:solidFill>
                  <a:schemeClr val="tx2"/>
                </a:solidFill>
              </a:rPr>
              <a:t>GUARDING GARIWERD ROUND 2: </a:t>
            </a:r>
          </a:p>
          <a:p>
            <a:pPr>
              <a:lnSpc>
                <a:spcPct val="150000"/>
              </a:lnSpc>
            </a:pPr>
            <a:r>
              <a:rPr lang="en-AU" b="1">
                <a:solidFill>
                  <a:schemeClr val="tx2"/>
                </a:solidFill>
              </a:rPr>
              <a:t>EMPOWERING COMMUNITY TO CONTROL PRIORITY PESTS</a:t>
            </a:r>
          </a:p>
        </p:txBody>
      </p:sp>
      <p:pic>
        <p:nvPicPr>
          <p:cNvPr id="1026" name="Picture 2" descr="Project Platypus logo">
            <a:extLst>
              <a:ext uri="{FF2B5EF4-FFF2-40B4-BE49-F238E27FC236}">
                <a16:creationId xmlns:a16="http://schemas.microsoft.com/office/drawing/2014/main" id="{13519DD1-8340-792E-4F75-798F71566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952469"/>
            <a:ext cx="368181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DF0876-3F07-18FE-7DFB-E23B7E2E9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07F128-7DB6-D2D7-DCA0-5FA817054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53905" y="6629400"/>
            <a:ext cx="1304095" cy="2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6667B41-F8FD-C884-99E0-8E338E790ED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5900" y="2058172"/>
            <a:ext cx="3636000" cy="504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4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  <a:endParaRPr lang="en-US" sz="16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503B601E-E3ED-72C3-93BE-506D9AA8D3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5900" y="2562172"/>
            <a:ext cx="3636000" cy="41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72000" tIns="36000" rIns="72000" bIns="36000" anchor="ctr" anchorCtr="0"/>
          <a:lstStyle/>
          <a:p>
            <a:pPr marL="288925" lvl="1" indent="-2000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community capacity 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chemical handling, biosecurity and pest animal control.</a:t>
            </a:r>
          </a:p>
          <a:p>
            <a:pPr marL="288925" lvl="1" indent="-2000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digital mapping tool (Fulcrum) to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map invasive species, consistently record on-ground activities 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share data with partner agencies. </a:t>
            </a:r>
          </a:p>
          <a:p>
            <a:pPr marL="288925" lvl="1" indent="-2000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Build and maintain strong, collaborative partnerships between Landcare, Government, VRAN, CMAs and TOCs 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</a:rPr>
              <a:t>to promote coordinated regional action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C34CADCC-1416-A8D5-98FD-826C689A62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77999" y="2310173"/>
            <a:ext cx="3636000" cy="504000"/>
          </a:xfrm>
          <a:prstGeom prst="rect">
            <a:avLst/>
          </a:prstGeom>
          <a:solidFill>
            <a:schemeClr val="accent6">
              <a:lumMod val="90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4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D1B8FA79-8144-F26D-CB18-E833C46AF3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75618" y="2814172"/>
            <a:ext cx="3636000" cy="3636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08000" tIns="36000" rIns="108000" bIns="36000" anchor="ctr" anchorCtr="0"/>
          <a:lstStyle/>
          <a:p>
            <a:pPr marL="266700" lvl="2" indent="-16827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Training chemical handling and vehicle hygiene for biosecurity</a:t>
            </a:r>
          </a:p>
          <a:p>
            <a:pPr marL="266700" lvl="2" indent="-16827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Host a VRAN bootcamp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lvl="1" indent="-16827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‘Top 10 Priority Pests’ pamphlets for 11 Landcare Groups.</a:t>
            </a:r>
          </a:p>
          <a:p>
            <a:pPr marL="266700" lvl="1" indent="-16827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Expand use of the Fulcrum app from pilot group to all Landcare groups in the project region.</a:t>
            </a:r>
            <a:endParaRPr lang="en-A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lvl="1" indent="-16827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AU" sz="1600">
                <a:latin typeface="Arial" panose="020B0604020202020204" pitchFamily="34" charset="0"/>
                <a:cs typeface="Arial" panose="020B0604020202020204" pitchFamily="34" charset="0"/>
              </a:rPr>
              <a:t>Develop a Community of Practice model for field data collection.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E5369025-5FE7-3576-71EB-B2C08EC77C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8165336" y="2634172"/>
            <a:ext cx="3636000" cy="504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4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F2F230AF-FEC1-E3E4-9396-4F248A8DBCD9}"/>
              </a:ext>
            </a:extLst>
          </p:cNvPr>
          <p:cNvSpPr>
            <a:spLocks noChangeArrowheads="1"/>
          </p:cNvSpPr>
          <p:nvPr/>
        </p:nvSpPr>
        <p:spPr bwMode="gray">
          <a:xfrm>
            <a:off x="8165336" y="3138172"/>
            <a:ext cx="3636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72000" tIns="36000" rIns="72000" bIns="36000" anchor="ctr" anchorCtr="0"/>
          <a:lstStyle/>
          <a:p>
            <a:pPr marL="357188" lvl="1" indent="-242888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Yarrilinks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West Wimmera, and Hindmarsh Landcare Networks</a:t>
            </a:r>
          </a:p>
          <a:p>
            <a:pPr marL="357188" lvl="1" indent="-242888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Wimmera Catchment Management Authority</a:t>
            </a:r>
          </a:p>
          <a:p>
            <a:pPr marL="357188" lvl="1" indent="-242888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Northern Grampians Shire Council</a:t>
            </a:r>
          </a:p>
          <a:p>
            <a:pPr marL="357188" lvl="1" indent="-242888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DEECA and Parks Victoria</a:t>
            </a:r>
          </a:p>
          <a:p>
            <a:pPr marL="357188" lvl="1" indent="-242888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Centre for Invasive Species Solutions</a:t>
            </a:r>
          </a:p>
          <a:p>
            <a:pPr marL="357188" lvl="1" indent="-242888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Trust for Nature</a:t>
            </a:r>
          </a:p>
        </p:txBody>
      </p:sp>
    </p:spTree>
    <p:extLst>
      <p:ext uri="{BB962C8B-B14F-4D97-AF65-F5344CB8AC3E}">
        <p14:creationId xmlns:p14="http://schemas.microsoft.com/office/powerpoint/2010/main" val="1211037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B50118-D565-D5FA-7628-6A76427A4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2"/>
                </a:solidFill>
                <a:latin typeface="Arial"/>
                <a:cs typeface="Arial"/>
              </a:rPr>
              <a:t>Stream 2 Feedback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BD6DA0-F89D-2E4A-BF44-299751E9B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85D03E-FC9F-4BE1-934C-8FAF8C621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53905" y="6629400"/>
            <a:ext cx="1304095" cy="2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979AF526-2DEE-644D-B380-926B730EE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399" y="3575439"/>
            <a:ext cx="3352801" cy="23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AFCFE0B-55DE-0AED-60FE-112724E30C81}"/>
              </a:ext>
            </a:extLst>
          </p:cNvPr>
          <p:cNvSpPr txBox="1"/>
          <p:nvPr/>
        </p:nvSpPr>
        <p:spPr>
          <a:xfrm>
            <a:off x="48323" y="1304808"/>
            <a:ext cx="4752277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1600" i="0">
                <a:effectLst/>
                <a:latin typeface="Arial" panose="020B0604020202020204" pitchFamily="34" charset="0"/>
              </a:rPr>
              <a:t>The wheel cactus control work at </a:t>
            </a:r>
            <a:r>
              <a:rPr lang="en-AU" sz="1600" i="0" err="1">
                <a:effectLst/>
                <a:latin typeface="Arial" panose="020B0604020202020204" pitchFamily="34" charset="0"/>
              </a:rPr>
              <a:t>Buckrabunyule</a:t>
            </a:r>
            <a:r>
              <a:rPr lang="en-AU" sz="1600" i="0">
                <a:effectLst/>
                <a:latin typeface="Arial" panose="020B0604020202020204" pitchFamily="34" charset="0"/>
              </a:rPr>
              <a:t> has not gone unnoticed by local landholders.</a:t>
            </a:r>
            <a:endParaRPr lang="en-AU" sz="16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2EFA45-0760-DA78-3BE5-FDD6D85F7FC1}"/>
              </a:ext>
            </a:extLst>
          </p:cNvPr>
          <p:cNvSpPr txBox="1"/>
          <p:nvPr/>
        </p:nvSpPr>
        <p:spPr>
          <a:xfrm>
            <a:off x="5939913" y="1185803"/>
            <a:ext cx="6093994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1600" i="0" dirty="0">
                <a:effectLst/>
                <a:latin typeface="Arial" panose="020B0604020202020204" pitchFamily="34" charset="0"/>
              </a:rPr>
              <a:t>The PAP program has been invaluable for kickstarting our Pest and Weed management efforts on a Landscape Scale.</a:t>
            </a:r>
            <a:endParaRPr lang="en-AU" sz="1600" dirty="0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0DC42E67-76EC-7647-46B6-0D17A4697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325" y="3570605"/>
            <a:ext cx="3407902" cy="21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>
            <a:extLst>
              <a:ext uri="{FF2B5EF4-FFF2-40B4-BE49-F238E27FC236}">
                <a16:creationId xmlns:a16="http://schemas.microsoft.com/office/drawing/2014/main" id="{19E218F1-F50F-3866-43F7-DF817EB51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97" y="1979874"/>
            <a:ext cx="2878999" cy="20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1EDC932-E517-A495-E4EF-546DA7FF7B5C}"/>
              </a:ext>
            </a:extLst>
          </p:cNvPr>
          <p:cNvSpPr txBox="1">
            <a:spLocks/>
          </p:cNvSpPr>
          <p:nvPr/>
        </p:nvSpPr>
        <p:spPr>
          <a:xfrm>
            <a:off x="3210996" y="2098892"/>
            <a:ext cx="5845396" cy="13234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1600" i="0">
                <a:effectLst/>
                <a:latin typeface="Arial" panose="020B0604020202020204" pitchFamily="34" charset="0"/>
              </a:rPr>
              <a:t>Communication and collaboration between partner organisations has furthered our collective understanding of how different organisations and agencies address established invasive species management, improving are ability to work together going forward.  </a:t>
            </a:r>
            <a:endParaRPr lang="en-AU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26F477-F2EA-FACD-72EE-CFE113185F4F}"/>
              </a:ext>
            </a:extLst>
          </p:cNvPr>
          <p:cNvSpPr txBox="1"/>
          <p:nvPr/>
        </p:nvSpPr>
        <p:spPr>
          <a:xfrm>
            <a:off x="320447" y="5597422"/>
            <a:ext cx="5568672" cy="107721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AU" sz="1600">
                <a:latin typeface="Arial" panose="020B0604020202020204" pitchFamily="34" charset="0"/>
              </a:rPr>
              <a:t>We ran targeted ads to boost our reach for the project and in doing so we have learnt more about how to run these ads successfully. We had a much higher reach in our second round of promotion.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9B029D-8F82-69C2-70BF-F1A3E88E5342}"/>
              </a:ext>
            </a:extLst>
          </p:cNvPr>
          <p:cNvSpPr txBox="1"/>
          <p:nvPr/>
        </p:nvSpPr>
        <p:spPr>
          <a:xfrm>
            <a:off x="7364082" y="5726586"/>
            <a:ext cx="4553071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1600" i="0">
                <a:effectLst/>
                <a:latin typeface="Arial" panose="020B0604020202020204" pitchFamily="34" charset="0"/>
              </a:rPr>
              <a:t>The community has been interested in weed management, and in Landcare more broadly.  </a:t>
            </a:r>
          </a:p>
          <a:p>
            <a:pPr algn="ctr"/>
            <a:r>
              <a:rPr lang="en-AU" sz="1600" i="0">
                <a:effectLst/>
                <a:latin typeface="Arial" panose="020B0604020202020204" pitchFamily="34" charset="0"/>
              </a:rPr>
              <a:t>We have seen an uptake in membership. </a:t>
            </a:r>
            <a:endParaRPr lang="en-AU" sz="160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C93D190-3FA1-9EBE-FA60-989729B3A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7817" y="1897032"/>
            <a:ext cx="2860761" cy="208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48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26E3CA-052E-C05A-8845-AD59202F6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00" y="533400"/>
            <a:ext cx="5984400" cy="18330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3600" dirty="0"/>
              <a:t>Partnerships</a:t>
            </a:r>
            <a:r>
              <a:rPr lang="en-AU" sz="3600" baseline="0" dirty="0"/>
              <a:t> Against Pests Round 4</a:t>
            </a:r>
            <a:endParaRPr lang="en-AU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CAE5C-7AEB-CA4E-B634-0C0841A60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844F3D-9ABA-046C-6B91-0061CA7EE172}"/>
              </a:ext>
            </a:extLst>
          </p:cNvPr>
          <p:cNvSpPr txBox="1">
            <a:spLocks/>
          </p:cNvSpPr>
          <p:nvPr/>
        </p:nvSpPr>
        <p:spPr>
          <a:xfrm>
            <a:off x="1045050" y="2473324"/>
            <a:ext cx="3603150" cy="20986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500" indent="-21600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>
                <a:schemeClr val="tx1"/>
              </a:buClr>
              <a:buSzTx/>
              <a:buFont typeface="+mj-lt"/>
              <a:buAutoNum type="alphaLcParenR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4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Wingdings" pitchFamily="2" charset="2"/>
              <a:buChar char="§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Objectives </a:t>
            </a:r>
          </a:p>
          <a:p>
            <a:pPr marL="266700" indent="-26670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Changes to Round 4</a:t>
            </a:r>
            <a:endParaRPr lang="en-US" sz="2400">
              <a:solidFill>
                <a:schemeClr val="bg1"/>
              </a:solidFill>
              <a:latin typeface="Arial"/>
              <a:cs typeface="Arial"/>
            </a:endParaRP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Criteria</a:t>
            </a:r>
            <a:endParaRPr lang="en-US">
              <a:solidFill>
                <a:schemeClr val="bg1"/>
              </a:solidFill>
            </a:endParaRP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Eligibility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15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">
            <a:extLst>
              <a:ext uri="{FF2B5EF4-FFF2-40B4-BE49-F238E27FC236}">
                <a16:creationId xmlns:a16="http://schemas.microsoft.com/office/drawing/2014/main" id="{DF2C5014-A527-B9C9-49B1-81C1034A8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69274" y="1679684"/>
            <a:ext cx="4500000" cy="1560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720000" tIns="0" rIns="720000" bIns="0" numCol="1" anchor="ctr" anchorCtr="1">
            <a:no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11850874-91A8-5B03-EF92-15FD50D7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869275" y="3231945"/>
            <a:ext cx="4499999" cy="1560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612000" tIns="0" rIns="576000" bIns="0" numCol="1" anchor="ctr" anchorCtr="1">
            <a:noAutofit/>
          </a:bodyPr>
          <a:lstStyle/>
          <a:p>
            <a:pPr>
              <a:lnSpc>
                <a:spcPct val="120000"/>
              </a:lnSpc>
            </a:pPr>
            <a:endParaRPr lang="en-AU" sz="1400" b="1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9" name="Shape">
            <a:extLst>
              <a:ext uri="{FF2B5EF4-FFF2-40B4-BE49-F238E27FC236}">
                <a16:creationId xmlns:a16="http://schemas.microsoft.com/office/drawing/2014/main" id="{EC730514-5D57-E30C-5589-F1A8C9B8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69275" y="4780588"/>
            <a:ext cx="4499999" cy="1560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720000" tIns="0" rIns="720000" bIns="0" numCol="1" anchor="ctr" anchorCtr="1">
            <a:noAutofit/>
          </a:bodyPr>
          <a:lstStyle/>
          <a:p>
            <a:endParaRPr lang="en-US" sz="1600" b="1" dirty="0"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57" name="Circle">
            <a:extLst>
              <a:ext uri="{FF2B5EF4-FFF2-40B4-BE49-F238E27FC236}">
                <a16:creationId xmlns:a16="http://schemas.microsoft.com/office/drawing/2014/main" id="{6E1D16EA-CBF1-C9E5-65A1-40ABF1108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4496" y="5156880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sp>
        <p:nvSpPr>
          <p:cNvPr id="58" name="Circle">
            <a:extLst>
              <a:ext uri="{FF2B5EF4-FFF2-40B4-BE49-F238E27FC236}">
                <a16:creationId xmlns:a16="http://schemas.microsoft.com/office/drawing/2014/main" id="{C4CBC125-D8CB-B4C2-E110-E9C1A2D9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4496" y="3571273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7EC640D2-5E75-8DBB-AA2F-949D41EDF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9717" y="1980560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accent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44F56-D2ED-1345-8278-144922905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00" y="-12731"/>
            <a:ext cx="10232558" cy="1149531"/>
          </a:xfrm>
        </p:spPr>
        <p:txBody>
          <a:bodyPr/>
          <a:lstStyle/>
          <a:p>
            <a:r>
              <a:rPr lang="en-GB" sz="4000" dirty="0">
                <a:solidFill>
                  <a:schemeClr val="tx2"/>
                </a:solidFill>
                <a:latin typeface="Arial"/>
                <a:cs typeface="Arial"/>
              </a:rPr>
              <a:t>Program Objectives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56" name="TextBox 55" descr="Some inspiration fulfilling the objectives from successful applications. &#10;&#10;&#10;">
            <a:extLst>
              <a:ext uri="{FF2B5EF4-FFF2-40B4-BE49-F238E27FC236}">
                <a16:creationId xmlns:a16="http://schemas.microsoft.com/office/drawing/2014/main" id="{ABE00EDC-CF37-1D48-B962-F097ECE86C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65556" y="1257239"/>
            <a:ext cx="10060888" cy="261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US" sz="1600" b="1" spc="113" dirty="0">
                <a:solidFill>
                  <a:schemeClr val="tx2"/>
                </a:solidFill>
                <a:latin typeface="Arial"/>
                <a:cs typeface="Arial"/>
              </a:rPr>
              <a:t>SOME INSPIRATION FULFILLING THE OBJECTIVES FROM SUCCESSFUL APPLICATIONS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DC0A4-D509-4435-D66D-9992800F8FAC}"/>
              </a:ext>
            </a:extLst>
          </p:cNvPr>
          <p:cNvSpPr>
            <a:spLocks noChangeArrowheads="1"/>
          </p:cNvSpPr>
          <p:nvPr/>
        </p:nvSpPr>
        <p:spPr bwMode="gray">
          <a:xfrm>
            <a:off x="81279" y="1671423"/>
            <a:ext cx="2496724" cy="27835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68580" bIns="68580" anchor="ctr"/>
          <a:lstStyle/>
          <a:p>
            <a:pPr>
              <a:lnSpc>
                <a:spcPct val="114000"/>
              </a:lnSpc>
            </a:pPr>
            <a:r>
              <a:rPr lang="en-US" sz="1600" b="1" kern="0" dirty="0">
                <a:solidFill>
                  <a:srgbClr val="FFFFFF"/>
                </a:solidFill>
                <a:cs typeface="Arial" panose="020B0604020202020204" pitchFamily="34" charset="0"/>
              </a:rPr>
              <a:t>Capacity Building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E22BA-AF7E-95F9-9CA4-12A45A778CF3}"/>
              </a:ext>
            </a:extLst>
          </p:cNvPr>
          <p:cNvSpPr txBox="1"/>
          <p:nvPr/>
        </p:nvSpPr>
        <p:spPr>
          <a:xfrm>
            <a:off x="2593911" y="1805033"/>
            <a:ext cx="3149782" cy="13595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AU" sz="1500" b="1" dirty="0">
                <a:solidFill>
                  <a:schemeClr val="bg1"/>
                </a:solidFill>
                <a:ea typeface="+mn-lt"/>
                <a:cs typeface="+mn-lt"/>
              </a:rPr>
              <a:t>TRAINING COMMUNITY TO USE TECHNOLOGY TO TARGET PESTS AND WEEDS, INCLUDING FERALSCAN, WEEDSCAN, DRONES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63" name="Shape">
            <a:extLst>
              <a:ext uri="{FF2B5EF4-FFF2-40B4-BE49-F238E27FC236}">
                <a16:creationId xmlns:a16="http://schemas.microsoft.com/office/drawing/2014/main" id="{FE3CFE22-CCEE-6799-6896-05C9D38CF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5759602" y="1678500"/>
            <a:ext cx="4500000" cy="1560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612000" tIns="0" rIns="828000" bIns="36000" numCol="1" anchor="ctr" anchorCtr="1">
            <a:noAutofit/>
          </a:bodyPr>
          <a:lstStyle/>
          <a:p>
            <a:pPr algn="r"/>
            <a:endParaRPr lang="en-US" sz="1600" b="1" dirty="0"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768" name="Shape">
            <a:extLst>
              <a:ext uri="{FF2B5EF4-FFF2-40B4-BE49-F238E27FC236}">
                <a16:creationId xmlns:a16="http://schemas.microsoft.com/office/drawing/2014/main" id="{4A29F9C2-7932-D946-B53B-4B1E3A476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59602" y="3229509"/>
            <a:ext cx="4500000" cy="1560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432000" tIns="0" rIns="828000" bIns="36000" numCol="1" anchor="ctr" anchorCtr="1">
            <a:noAutofit/>
          </a:bodyPr>
          <a:lstStyle/>
          <a:p>
            <a:pPr algn="r">
              <a:tabLst>
                <a:tab pos="3230563" algn="l"/>
              </a:tabLst>
            </a:pPr>
            <a:endParaRPr lang="en-US" sz="1600" dirty="0">
              <a:cs typeface="Arial"/>
            </a:endParaRPr>
          </a:p>
        </p:txBody>
      </p:sp>
      <p:sp>
        <p:nvSpPr>
          <p:cNvPr id="769" name="Shape">
            <a:extLst>
              <a:ext uri="{FF2B5EF4-FFF2-40B4-BE49-F238E27FC236}">
                <a16:creationId xmlns:a16="http://schemas.microsoft.com/office/drawing/2014/main" id="{10DB956E-95F7-2A00-4018-947748581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5759602" y="4781131"/>
            <a:ext cx="4500000" cy="1560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rgbClr val="194933"/>
          </a:solidFill>
          <a:ln w="12700" cap="flat">
            <a:noFill/>
            <a:miter lim="400000"/>
          </a:ln>
          <a:effectLst/>
        </p:spPr>
        <p:txBody>
          <a:bodyPr wrap="square" lIns="612000" tIns="0" rIns="828000" bIns="0" numCol="1" anchor="ctr" anchorCtr="1">
            <a:noAutofit/>
          </a:bodyPr>
          <a:lstStyle/>
          <a:p>
            <a:pPr algn="r"/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770" name="Circle">
            <a:extLst>
              <a:ext uri="{FF2B5EF4-FFF2-40B4-BE49-F238E27FC236}">
                <a16:creationId xmlns:a16="http://schemas.microsoft.com/office/drawing/2014/main" id="{B3E0EDA8-75A8-F95A-AE97-8FF8F4363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458725" y="5142684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sp>
        <p:nvSpPr>
          <p:cNvPr id="771" name="Circle">
            <a:extLst>
              <a:ext uri="{FF2B5EF4-FFF2-40B4-BE49-F238E27FC236}">
                <a16:creationId xmlns:a16="http://schemas.microsoft.com/office/drawing/2014/main" id="{78B1D4F8-A7CB-E56F-E2DD-1714407C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458725" y="3583051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sp>
        <p:nvSpPr>
          <p:cNvPr id="772" name="Circle">
            <a:extLst>
              <a:ext uri="{FF2B5EF4-FFF2-40B4-BE49-F238E27FC236}">
                <a16:creationId xmlns:a16="http://schemas.microsoft.com/office/drawing/2014/main" id="{81B42474-721B-ADCA-32EB-A94745D57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458725" y="2019215"/>
            <a:ext cx="864000" cy="864000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Arial" panose="020B0604020202020204" pitchFamily="34" charset="0"/>
            </a:endParaRPr>
          </a:p>
        </p:txBody>
      </p:sp>
      <p:pic>
        <p:nvPicPr>
          <p:cNvPr id="821" name="Graphic 820">
            <a:extLst>
              <a:ext uri="{FF2B5EF4-FFF2-40B4-BE49-F238E27FC236}">
                <a16:creationId xmlns:a16="http://schemas.microsoft.com/office/drawing/2014/main" id="{39C8722B-8C1F-327F-3965-1304D871B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9717" y="5213194"/>
            <a:ext cx="684000" cy="684000"/>
          </a:xfrm>
          <a:prstGeom prst="rect">
            <a:avLst/>
          </a:prstGeom>
        </p:spPr>
      </p:pic>
      <p:pic>
        <p:nvPicPr>
          <p:cNvPr id="823" name="Graphic 822">
            <a:extLst>
              <a:ext uri="{FF2B5EF4-FFF2-40B4-BE49-F238E27FC236}">
                <a16:creationId xmlns:a16="http://schemas.microsoft.com/office/drawing/2014/main" id="{AAA1B865-8080-D9F6-B952-E0B9CA5DC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5340" y="3699906"/>
            <a:ext cx="648000" cy="648000"/>
          </a:xfrm>
          <a:prstGeom prst="rect">
            <a:avLst/>
          </a:prstGeom>
        </p:spPr>
      </p:pic>
      <p:pic>
        <p:nvPicPr>
          <p:cNvPr id="825" name="Graphic 824">
            <a:extLst>
              <a:ext uri="{FF2B5EF4-FFF2-40B4-BE49-F238E27FC236}">
                <a16:creationId xmlns:a16="http://schemas.microsoft.com/office/drawing/2014/main" id="{999100B4-5929-693B-93E3-E66F0119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63879" y="2127215"/>
            <a:ext cx="648000" cy="648000"/>
          </a:xfrm>
          <a:prstGeom prst="rect">
            <a:avLst/>
          </a:prstGeom>
        </p:spPr>
      </p:pic>
      <p:pic>
        <p:nvPicPr>
          <p:cNvPr id="827" name="Graphic 826">
            <a:extLst>
              <a:ext uri="{FF2B5EF4-FFF2-40B4-BE49-F238E27FC236}">
                <a16:creationId xmlns:a16="http://schemas.microsoft.com/office/drawing/2014/main" id="{4EC7AABF-32DD-93F9-5793-1C23E02F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892" y="3680415"/>
            <a:ext cx="684000" cy="684000"/>
          </a:xfrm>
          <a:prstGeom prst="rect">
            <a:avLst/>
          </a:prstGeom>
        </p:spPr>
      </p:pic>
      <p:sp>
        <p:nvSpPr>
          <p:cNvPr id="831" name="Freeform: Shape 830">
            <a:extLst>
              <a:ext uri="{FF2B5EF4-FFF2-40B4-BE49-F238E27FC236}">
                <a16:creationId xmlns:a16="http://schemas.microsoft.com/office/drawing/2014/main" id="{747F8304-ABFB-9581-47D6-289650DE7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8928" y="2191176"/>
            <a:ext cx="533274" cy="433311"/>
          </a:xfrm>
          <a:custGeom>
            <a:avLst/>
            <a:gdLst>
              <a:gd name="connsiteX0" fmla="*/ 501725 w 533274"/>
              <a:gd name="connsiteY0" fmla="*/ 357199 h 433311"/>
              <a:gd name="connsiteX1" fmla="*/ 433864 w 533274"/>
              <a:gd name="connsiteY1" fmla="*/ 383936 h 433311"/>
              <a:gd name="connsiteX2" fmla="*/ 384150 w 533274"/>
              <a:gd name="connsiteY2" fmla="*/ 404295 h 433311"/>
              <a:gd name="connsiteX3" fmla="*/ 334426 w 533274"/>
              <a:gd name="connsiteY3" fmla="*/ 383926 h 433311"/>
              <a:gd name="connsiteX4" fmla="*/ 281126 w 533274"/>
              <a:gd name="connsiteY4" fmla="*/ 358194 h 433311"/>
              <a:gd name="connsiteX5" fmla="*/ 281126 w 533274"/>
              <a:gd name="connsiteY5" fmla="*/ 203003 h 433311"/>
              <a:gd name="connsiteX6" fmla="*/ 344784 w 533274"/>
              <a:gd name="connsiteY6" fmla="*/ 203003 h 433311"/>
              <a:gd name="connsiteX7" fmla="*/ 533274 w 533274"/>
              <a:gd name="connsiteY7" fmla="*/ 14504 h 433311"/>
              <a:gd name="connsiteX8" fmla="*/ 518770 w 533274"/>
              <a:gd name="connsiteY8" fmla="*/ 0 h 433311"/>
              <a:gd name="connsiteX9" fmla="*/ 440609 w 533274"/>
              <a:gd name="connsiteY9" fmla="*/ 0 h 433311"/>
              <a:gd name="connsiteX10" fmla="*/ 266632 w 533274"/>
              <a:gd name="connsiteY10" fmla="*/ 116319 h 433311"/>
              <a:gd name="connsiteX11" fmla="*/ 92646 w 533274"/>
              <a:gd name="connsiteY11" fmla="*/ 0 h 433311"/>
              <a:gd name="connsiteX12" fmla="*/ 14504 w 533274"/>
              <a:gd name="connsiteY12" fmla="*/ 0 h 433311"/>
              <a:gd name="connsiteX13" fmla="*/ 0 w 533274"/>
              <a:gd name="connsiteY13" fmla="*/ 14504 h 433311"/>
              <a:gd name="connsiteX14" fmla="*/ 188500 w 533274"/>
              <a:gd name="connsiteY14" fmla="*/ 203003 h 433311"/>
              <a:gd name="connsiteX15" fmla="*/ 252129 w 533274"/>
              <a:gd name="connsiteY15" fmla="*/ 203003 h 433311"/>
              <a:gd name="connsiteX16" fmla="*/ 252129 w 533274"/>
              <a:gd name="connsiteY16" fmla="*/ 358185 h 433311"/>
              <a:gd name="connsiteX17" fmla="*/ 198761 w 533274"/>
              <a:gd name="connsiteY17" fmla="*/ 383945 h 433311"/>
              <a:gd name="connsiteX18" fmla="*/ 149086 w 533274"/>
              <a:gd name="connsiteY18" fmla="*/ 404295 h 433311"/>
              <a:gd name="connsiteX19" fmla="*/ 99390 w 533274"/>
              <a:gd name="connsiteY19" fmla="*/ 383916 h 433311"/>
              <a:gd name="connsiteX20" fmla="*/ 31568 w 533274"/>
              <a:gd name="connsiteY20" fmla="*/ 357199 h 433311"/>
              <a:gd name="connsiteX21" fmla="*/ 17055 w 533274"/>
              <a:gd name="connsiteY21" fmla="*/ 371703 h 433311"/>
              <a:gd name="connsiteX22" fmla="*/ 31568 w 533274"/>
              <a:gd name="connsiteY22" fmla="*/ 386206 h 433311"/>
              <a:gd name="connsiteX23" fmla="*/ 81263 w 533274"/>
              <a:gd name="connsiteY23" fmla="*/ 406575 h 433311"/>
              <a:gd name="connsiteX24" fmla="*/ 149086 w 533274"/>
              <a:gd name="connsiteY24" fmla="*/ 433312 h 433311"/>
              <a:gd name="connsiteX25" fmla="*/ 216937 w 533274"/>
              <a:gd name="connsiteY25" fmla="*/ 406546 h 433311"/>
              <a:gd name="connsiteX26" fmla="*/ 266594 w 533274"/>
              <a:gd name="connsiteY26" fmla="*/ 386206 h 433311"/>
              <a:gd name="connsiteX27" fmla="*/ 316327 w 533274"/>
              <a:gd name="connsiteY27" fmla="*/ 406585 h 433311"/>
              <a:gd name="connsiteX28" fmla="*/ 384169 w 533274"/>
              <a:gd name="connsiteY28" fmla="*/ 433312 h 433311"/>
              <a:gd name="connsiteX29" fmla="*/ 452011 w 533274"/>
              <a:gd name="connsiteY29" fmla="*/ 406575 h 433311"/>
              <a:gd name="connsiteX30" fmla="*/ 501735 w 533274"/>
              <a:gd name="connsiteY30" fmla="*/ 386206 h 433311"/>
              <a:gd name="connsiteX31" fmla="*/ 516239 w 533274"/>
              <a:gd name="connsiteY31" fmla="*/ 371703 h 433311"/>
              <a:gd name="connsiteX32" fmla="*/ 501725 w 533274"/>
              <a:gd name="connsiteY32" fmla="*/ 357199 h 433311"/>
              <a:gd name="connsiteX33" fmla="*/ 281803 w 533274"/>
              <a:gd name="connsiteY33" fmla="*/ 173986 h 433311"/>
              <a:gd name="connsiteX34" fmla="*/ 332483 w 533274"/>
              <a:gd name="connsiteY34" fmla="*/ 71388 h 433311"/>
              <a:gd name="connsiteX35" fmla="*/ 440619 w 533274"/>
              <a:gd name="connsiteY35" fmla="*/ 29017 h 433311"/>
              <a:gd name="connsiteX36" fmla="*/ 503619 w 533274"/>
              <a:gd name="connsiteY36" fmla="*/ 29017 h 433311"/>
              <a:gd name="connsiteX37" fmla="*/ 452938 w 533274"/>
              <a:gd name="connsiteY37" fmla="*/ 131615 h 433311"/>
              <a:gd name="connsiteX38" fmla="*/ 344803 w 533274"/>
              <a:gd name="connsiteY38" fmla="*/ 173986 h 433311"/>
              <a:gd name="connsiteX39" fmla="*/ 281803 w 533274"/>
              <a:gd name="connsiteY39" fmla="*/ 173986 h 433311"/>
              <a:gd name="connsiteX40" fmla="*/ 251471 w 533274"/>
              <a:gd name="connsiteY40" fmla="*/ 173986 h 433311"/>
              <a:gd name="connsiteX41" fmla="*/ 188490 w 533274"/>
              <a:gd name="connsiteY41" fmla="*/ 173986 h 433311"/>
              <a:gd name="connsiteX42" fmla="*/ 80345 w 533274"/>
              <a:gd name="connsiteY42" fmla="*/ 131615 h 433311"/>
              <a:gd name="connsiteX43" fmla="*/ 29664 w 533274"/>
              <a:gd name="connsiteY43" fmla="*/ 29017 h 433311"/>
              <a:gd name="connsiteX44" fmla="*/ 92646 w 533274"/>
              <a:gd name="connsiteY44" fmla="*/ 29017 h 433311"/>
              <a:gd name="connsiteX45" fmla="*/ 200791 w 533274"/>
              <a:gd name="connsiteY45" fmla="*/ 71388 h 433311"/>
              <a:gd name="connsiteX46" fmla="*/ 251471 w 533274"/>
              <a:gd name="connsiteY46" fmla="*/ 173986 h 43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33274" h="433311">
                <a:moveTo>
                  <a:pt x="501725" y="357199"/>
                </a:moveTo>
                <a:cubicBezTo>
                  <a:pt x="467210" y="357199"/>
                  <a:pt x="449499" y="371403"/>
                  <a:pt x="433864" y="383936"/>
                </a:cubicBezTo>
                <a:cubicBezTo>
                  <a:pt x="420230" y="394864"/>
                  <a:pt x="408461" y="404295"/>
                  <a:pt x="384150" y="404295"/>
                </a:cubicBezTo>
                <a:cubicBezTo>
                  <a:pt x="359819" y="404295"/>
                  <a:pt x="348060" y="394845"/>
                  <a:pt x="334426" y="383926"/>
                </a:cubicBezTo>
                <a:cubicBezTo>
                  <a:pt x="321342" y="373452"/>
                  <a:pt x="306539" y="361586"/>
                  <a:pt x="281126" y="358194"/>
                </a:cubicBezTo>
                <a:lnTo>
                  <a:pt x="281126" y="203003"/>
                </a:lnTo>
                <a:lnTo>
                  <a:pt x="344784" y="203003"/>
                </a:lnTo>
                <a:cubicBezTo>
                  <a:pt x="448716" y="203003"/>
                  <a:pt x="533274" y="118445"/>
                  <a:pt x="533274" y="14504"/>
                </a:cubicBezTo>
                <a:cubicBezTo>
                  <a:pt x="533274" y="6503"/>
                  <a:pt x="526771" y="0"/>
                  <a:pt x="518770" y="0"/>
                </a:cubicBezTo>
                <a:lnTo>
                  <a:pt x="440609" y="0"/>
                </a:lnTo>
                <a:cubicBezTo>
                  <a:pt x="364090" y="0"/>
                  <a:pt x="296045" y="45588"/>
                  <a:pt x="266632" y="116319"/>
                </a:cubicBezTo>
                <a:cubicBezTo>
                  <a:pt x="237209" y="45588"/>
                  <a:pt x="169165" y="0"/>
                  <a:pt x="92646" y="0"/>
                </a:cubicBezTo>
                <a:lnTo>
                  <a:pt x="14504" y="0"/>
                </a:lnTo>
                <a:cubicBezTo>
                  <a:pt x="6503" y="0"/>
                  <a:pt x="0" y="6503"/>
                  <a:pt x="0" y="14504"/>
                </a:cubicBezTo>
                <a:cubicBezTo>
                  <a:pt x="0" y="118445"/>
                  <a:pt x="84558" y="203003"/>
                  <a:pt x="188500" y="203003"/>
                </a:cubicBezTo>
                <a:lnTo>
                  <a:pt x="252129" y="203003"/>
                </a:lnTo>
                <a:lnTo>
                  <a:pt x="252129" y="358185"/>
                </a:lnTo>
                <a:cubicBezTo>
                  <a:pt x="226687" y="361567"/>
                  <a:pt x="211864" y="373442"/>
                  <a:pt x="198761" y="383945"/>
                </a:cubicBezTo>
                <a:cubicBezTo>
                  <a:pt x="185137" y="394864"/>
                  <a:pt x="173368" y="404295"/>
                  <a:pt x="149086" y="404295"/>
                </a:cubicBezTo>
                <a:cubicBezTo>
                  <a:pt x="124794" y="404295"/>
                  <a:pt x="113034" y="394854"/>
                  <a:pt x="99390" y="383916"/>
                </a:cubicBezTo>
                <a:cubicBezTo>
                  <a:pt x="83756" y="371393"/>
                  <a:pt x="66035" y="357199"/>
                  <a:pt x="31568" y="357199"/>
                </a:cubicBezTo>
                <a:cubicBezTo>
                  <a:pt x="23567" y="357199"/>
                  <a:pt x="17055" y="363702"/>
                  <a:pt x="17055" y="371703"/>
                </a:cubicBezTo>
                <a:cubicBezTo>
                  <a:pt x="17055" y="379703"/>
                  <a:pt x="23567" y="386206"/>
                  <a:pt x="31568" y="386206"/>
                </a:cubicBezTo>
                <a:cubicBezTo>
                  <a:pt x="55850" y="386206"/>
                  <a:pt x="67619" y="395647"/>
                  <a:pt x="81263" y="406575"/>
                </a:cubicBezTo>
                <a:cubicBezTo>
                  <a:pt x="96897" y="419108"/>
                  <a:pt x="114619" y="433312"/>
                  <a:pt x="149086" y="433312"/>
                </a:cubicBezTo>
                <a:cubicBezTo>
                  <a:pt x="183533" y="433312"/>
                  <a:pt x="201245" y="419127"/>
                  <a:pt x="216937" y="406546"/>
                </a:cubicBezTo>
                <a:cubicBezTo>
                  <a:pt x="230561" y="395627"/>
                  <a:pt x="242321" y="386206"/>
                  <a:pt x="266594" y="386206"/>
                </a:cubicBezTo>
                <a:cubicBezTo>
                  <a:pt x="290886" y="386206"/>
                  <a:pt x="302674" y="395647"/>
                  <a:pt x="316327" y="406585"/>
                </a:cubicBezTo>
                <a:cubicBezTo>
                  <a:pt x="331962" y="419117"/>
                  <a:pt x="349683" y="433312"/>
                  <a:pt x="384169" y="433312"/>
                </a:cubicBezTo>
                <a:cubicBezTo>
                  <a:pt x="418665" y="433312"/>
                  <a:pt x="436377" y="419108"/>
                  <a:pt x="452011" y="406575"/>
                </a:cubicBezTo>
                <a:cubicBezTo>
                  <a:pt x="465645" y="395647"/>
                  <a:pt x="477433" y="386206"/>
                  <a:pt x="501735" y="386206"/>
                </a:cubicBezTo>
                <a:cubicBezTo>
                  <a:pt x="509736" y="386206"/>
                  <a:pt x="516239" y="379703"/>
                  <a:pt x="516239" y="371703"/>
                </a:cubicBezTo>
                <a:cubicBezTo>
                  <a:pt x="516239" y="363702"/>
                  <a:pt x="509726" y="357199"/>
                  <a:pt x="501725" y="357199"/>
                </a:cubicBezTo>
                <a:close/>
                <a:moveTo>
                  <a:pt x="281803" y="173986"/>
                </a:moveTo>
                <a:cubicBezTo>
                  <a:pt x="285358" y="134736"/>
                  <a:pt x="303341" y="98327"/>
                  <a:pt x="332483" y="71388"/>
                </a:cubicBezTo>
                <a:cubicBezTo>
                  <a:pt x="362051" y="44071"/>
                  <a:pt x="400451" y="29017"/>
                  <a:pt x="440619" y="29017"/>
                </a:cubicBezTo>
                <a:lnTo>
                  <a:pt x="503619" y="29017"/>
                </a:lnTo>
                <a:cubicBezTo>
                  <a:pt x="500063" y="68267"/>
                  <a:pt x="482081" y="104675"/>
                  <a:pt x="452938" y="131615"/>
                </a:cubicBezTo>
                <a:cubicBezTo>
                  <a:pt x="423371" y="158931"/>
                  <a:pt x="384971" y="173986"/>
                  <a:pt x="344803" y="173986"/>
                </a:cubicBezTo>
                <a:lnTo>
                  <a:pt x="281803" y="173986"/>
                </a:lnTo>
                <a:close/>
                <a:moveTo>
                  <a:pt x="251471" y="173986"/>
                </a:moveTo>
                <a:lnTo>
                  <a:pt x="188490" y="173986"/>
                </a:lnTo>
                <a:cubicBezTo>
                  <a:pt x="148322" y="173986"/>
                  <a:pt x="109913" y="158931"/>
                  <a:pt x="80345" y="131615"/>
                </a:cubicBezTo>
                <a:cubicBezTo>
                  <a:pt x="51193" y="104675"/>
                  <a:pt x="33230" y="68267"/>
                  <a:pt x="29664" y="29017"/>
                </a:cubicBezTo>
                <a:lnTo>
                  <a:pt x="92646" y="29017"/>
                </a:lnTo>
                <a:cubicBezTo>
                  <a:pt x="132814" y="29017"/>
                  <a:pt x="171223" y="44071"/>
                  <a:pt x="200791" y="71388"/>
                </a:cubicBezTo>
                <a:cubicBezTo>
                  <a:pt x="229943" y="98327"/>
                  <a:pt x="247916" y="134726"/>
                  <a:pt x="251471" y="173986"/>
                </a:cubicBezTo>
                <a:close/>
              </a:path>
            </a:pathLst>
          </a:custGeom>
          <a:solidFill>
            <a:schemeClr val="accent2"/>
          </a:solidFill>
          <a:ln w="6191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3089" name="Group 3088">
            <a:extLst>
              <a:ext uri="{FF2B5EF4-FFF2-40B4-BE49-F238E27FC236}">
                <a16:creationId xmlns:a16="http://schemas.microsoft.com/office/drawing/2014/main" id="{E63CBEF0-95E5-045E-5AB5-43C300194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9590407" y="5335866"/>
            <a:ext cx="667782" cy="495740"/>
            <a:chOff x="-247923" y="2529191"/>
            <a:chExt cx="2234420" cy="1634736"/>
          </a:xfrm>
        </p:grpSpPr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87D4FB6C-664D-B844-1D9B-9942C5A5C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47923" y="2529191"/>
              <a:ext cx="2234420" cy="1634736"/>
            </a:xfrm>
            <a:custGeom>
              <a:avLst/>
              <a:gdLst>
                <a:gd name="connsiteX0" fmla="*/ 664835 w 1105137"/>
                <a:gd name="connsiteY0" fmla="*/ 808535 h 808535"/>
                <a:gd name="connsiteX1" fmla="*/ 646963 w 1105137"/>
                <a:gd name="connsiteY1" fmla="*/ 801140 h 808535"/>
                <a:gd name="connsiteX2" fmla="*/ 622016 w 1105137"/>
                <a:gd name="connsiteY2" fmla="*/ 776194 h 808535"/>
                <a:gd name="connsiteX3" fmla="*/ 597069 w 1105137"/>
                <a:gd name="connsiteY3" fmla="*/ 776194 h 808535"/>
                <a:gd name="connsiteX4" fmla="*/ 579197 w 1105137"/>
                <a:gd name="connsiteY4" fmla="*/ 768799 h 808535"/>
                <a:gd name="connsiteX5" fmla="*/ 523627 w 1105137"/>
                <a:gd name="connsiteY5" fmla="*/ 713212 h 808535"/>
                <a:gd name="connsiteX6" fmla="*/ 517041 w 1105137"/>
                <a:gd name="connsiteY6" fmla="*/ 701775 h 808535"/>
                <a:gd name="connsiteX7" fmla="*/ 508535 w 1105137"/>
                <a:gd name="connsiteY7" fmla="*/ 710281 h 808535"/>
                <a:gd name="connsiteX8" fmla="*/ 472791 w 1105137"/>
                <a:gd name="connsiteY8" fmla="*/ 710281 h 808535"/>
                <a:gd name="connsiteX9" fmla="*/ 456384 w 1105137"/>
                <a:gd name="connsiteY9" fmla="*/ 693875 h 808535"/>
                <a:gd name="connsiteX10" fmla="*/ 444930 w 1105137"/>
                <a:gd name="connsiteY10" fmla="*/ 684644 h 808535"/>
                <a:gd name="connsiteX11" fmla="*/ 442572 w 1105137"/>
                <a:gd name="connsiteY11" fmla="*/ 684644 h 808535"/>
                <a:gd name="connsiteX12" fmla="*/ 365323 w 1105137"/>
                <a:gd name="connsiteY12" fmla="*/ 761893 h 808535"/>
                <a:gd name="connsiteX13" fmla="*/ 347451 w 1105137"/>
                <a:gd name="connsiteY13" fmla="*/ 769287 h 808535"/>
                <a:gd name="connsiteX14" fmla="*/ 347451 w 1105137"/>
                <a:gd name="connsiteY14" fmla="*/ 769287 h 808535"/>
                <a:gd name="connsiteX15" fmla="*/ 329579 w 1105137"/>
                <a:gd name="connsiteY15" fmla="*/ 761893 h 808535"/>
                <a:gd name="connsiteX16" fmla="*/ 248288 w 1105137"/>
                <a:gd name="connsiteY16" fmla="*/ 680601 h 808535"/>
                <a:gd name="connsiteX17" fmla="*/ 121398 w 1105137"/>
                <a:gd name="connsiteY17" fmla="*/ 680601 h 808535"/>
                <a:gd name="connsiteX18" fmla="*/ 100258 w 1105137"/>
                <a:gd name="connsiteY18" fmla="*/ 701741 h 808535"/>
                <a:gd name="connsiteX19" fmla="*/ 64531 w 1105137"/>
                <a:gd name="connsiteY19" fmla="*/ 701741 h 808535"/>
                <a:gd name="connsiteX20" fmla="*/ 7395 w 1105137"/>
                <a:gd name="connsiteY20" fmla="*/ 644605 h 808535"/>
                <a:gd name="connsiteX21" fmla="*/ 0 w 1105137"/>
                <a:gd name="connsiteY21" fmla="*/ 626733 h 808535"/>
                <a:gd name="connsiteX22" fmla="*/ 0 w 1105137"/>
                <a:gd name="connsiteY22" fmla="*/ 25267 h 808535"/>
                <a:gd name="connsiteX23" fmla="*/ 25267 w 1105137"/>
                <a:gd name="connsiteY23" fmla="*/ 0 h 808535"/>
                <a:gd name="connsiteX24" fmla="*/ 164385 w 1105137"/>
                <a:gd name="connsiteY24" fmla="*/ 0 h 808535"/>
                <a:gd name="connsiteX25" fmla="*/ 182257 w 1105137"/>
                <a:gd name="connsiteY25" fmla="*/ 7395 h 808535"/>
                <a:gd name="connsiteX26" fmla="*/ 459416 w 1105137"/>
                <a:gd name="connsiteY26" fmla="*/ 284554 h 808535"/>
                <a:gd name="connsiteX27" fmla="*/ 484481 w 1105137"/>
                <a:gd name="connsiteY27" fmla="*/ 262437 h 808535"/>
                <a:gd name="connsiteX28" fmla="*/ 557131 w 1105137"/>
                <a:gd name="connsiteY28" fmla="*/ 262437 h 808535"/>
                <a:gd name="connsiteX29" fmla="*/ 575003 w 1105137"/>
                <a:gd name="connsiteY29" fmla="*/ 269832 h 808535"/>
                <a:gd name="connsiteX30" fmla="*/ 600388 w 1105137"/>
                <a:gd name="connsiteY30" fmla="*/ 295233 h 808535"/>
                <a:gd name="connsiteX31" fmla="*/ 869445 w 1105137"/>
                <a:gd name="connsiteY31" fmla="*/ 295233 h 808535"/>
                <a:gd name="connsiteX32" fmla="*/ 894711 w 1105137"/>
                <a:gd name="connsiteY32" fmla="*/ 320500 h 808535"/>
                <a:gd name="connsiteX33" fmla="*/ 894711 w 1105137"/>
                <a:gd name="connsiteY33" fmla="*/ 426233 h 808535"/>
                <a:gd name="connsiteX34" fmla="*/ 1091202 w 1105137"/>
                <a:gd name="connsiteY34" fmla="*/ 524840 h 808535"/>
                <a:gd name="connsiteX35" fmla="*/ 1104813 w 1105137"/>
                <a:gd name="connsiteY35" fmla="*/ 543403 h 808535"/>
                <a:gd name="connsiteX36" fmla="*/ 1097738 w 1105137"/>
                <a:gd name="connsiteY36" fmla="*/ 565301 h 808535"/>
                <a:gd name="connsiteX37" fmla="*/ 1046868 w 1105137"/>
                <a:gd name="connsiteY37" fmla="*/ 616171 h 808535"/>
                <a:gd name="connsiteX38" fmla="*/ 1028996 w 1105137"/>
                <a:gd name="connsiteY38" fmla="*/ 623566 h 808535"/>
                <a:gd name="connsiteX39" fmla="*/ 860281 w 1105137"/>
                <a:gd name="connsiteY39" fmla="*/ 623566 h 808535"/>
                <a:gd name="connsiteX40" fmla="*/ 682707 w 1105137"/>
                <a:gd name="connsiteY40" fmla="*/ 801140 h 808535"/>
                <a:gd name="connsiteX41" fmla="*/ 664835 w 1105137"/>
                <a:gd name="connsiteY41" fmla="*/ 808535 h 808535"/>
                <a:gd name="connsiteX42" fmla="*/ 607530 w 1105137"/>
                <a:gd name="connsiteY42" fmla="*/ 725643 h 808535"/>
                <a:gd name="connsiteX43" fmla="*/ 632477 w 1105137"/>
                <a:gd name="connsiteY43" fmla="*/ 725643 h 808535"/>
                <a:gd name="connsiteX44" fmla="*/ 650349 w 1105137"/>
                <a:gd name="connsiteY44" fmla="*/ 733038 h 808535"/>
                <a:gd name="connsiteX45" fmla="*/ 664835 w 1105137"/>
                <a:gd name="connsiteY45" fmla="*/ 747524 h 808535"/>
                <a:gd name="connsiteX46" fmla="*/ 831949 w 1105137"/>
                <a:gd name="connsiteY46" fmla="*/ 580410 h 808535"/>
                <a:gd name="connsiteX47" fmla="*/ 849821 w 1105137"/>
                <a:gd name="connsiteY47" fmla="*/ 573016 h 808535"/>
                <a:gd name="connsiteX48" fmla="*/ 1018552 w 1105137"/>
                <a:gd name="connsiteY48" fmla="*/ 573016 h 808535"/>
                <a:gd name="connsiteX49" fmla="*/ 1037249 w 1105137"/>
                <a:gd name="connsiteY49" fmla="*/ 554301 h 808535"/>
                <a:gd name="connsiteX50" fmla="*/ 858108 w 1105137"/>
                <a:gd name="connsiteY50" fmla="*/ 464402 h 808535"/>
                <a:gd name="connsiteX51" fmla="*/ 844178 w 1105137"/>
                <a:gd name="connsiteY51" fmla="*/ 441814 h 808535"/>
                <a:gd name="connsiteX52" fmla="*/ 844178 w 1105137"/>
                <a:gd name="connsiteY52" fmla="*/ 345750 h 808535"/>
                <a:gd name="connsiteX53" fmla="*/ 589927 w 1105137"/>
                <a:gd name="connsiteY53" fmla="*/ 345750 h 808535"/>
                <a:gd name="connsiteX54" fmla="*/ 572055 w 1105137"/>
                <a:gd name="connsiteY54" fmla="*/ 338355 h 808535"/>
                <a:gd name="connsiteX55" fmla="*/ 546671 w 1105137"/>
                <a:gd name="connsiteY55" fmla="*/ 312954 h 808535"/>
                <a:gd name="connsiteX56" fmla="*/ 509748 w 1105137"/>
                <a:gd name="connsiteY56" fmla="*/ 312954 h 808535"/>
                <a:gd name="connsiteX57" fmla="*/ 509748 w 1105137"/>
                <a:gd name="connsiteY57" fmla="*/ 345346 h 808535"/>
                <a:gd name="connsiteX58" fmla="*/ 494150 w 1105137"/>
                <a:gd name="connsiteY58" fmla="*/ 368692 h 808535"/>
                <a:gd name="connsiteX59" fmla="*/ 466609 w 1105137"/>
                <a:gd name="connsiteY59" fmla="*/ 363218 h 808535"/>
                <a:gd name="connsiteX60" fmla="*/ 153942 w 1105137"/>
                <a:gd name="connsiteY60" fmla="*/ 50533 h 808535"/>
                <a:gd name="connsiteX61" fmla="*/ 50550 w 1105137"/>
                <a:gd name="connsiteY61" fmla="*/ 50533 h 808535"/>
                <a:gd name="connsiteX62" fmla="*/ 50550 w 1105137"/>
                <a:gd name="connsiteY62" fmla="*/ 616272 h 808535"/>
                <a:gd name="connsiteX63" fmla="*/ 82420 w 1105137"/>
                <a:gd name="connsiteY63" fmla="*/ 648142 h 808535"/>
                <a:gd name="connsiteX64" fmla="*/ 93099 w 1105137"/>
                <a:gd name="connsiteY64" fmla="*/ 637462 h 808535"/>
                <a:gd name="connsiteX65" fmla="*/ 110971 w 1105137"/>
                <a:gd name="connsiteY65" fmla="*/ 630068 h 808535"/>
                <a:gd name="connsiteX66" fmla="*/ 258799 w 1105137"/>
                <a:gd name="connsiteY66" fmla="*/ 630068 h 808535"/>
                <a:gd name="connsiteX67" fmla="*/ 276671 w 1105137"/>
                <a:gd name="connsiteY67" fmla="*/ 637462 h 808535"/>
                <a:gd name="connsiteX68" fmla="*/ 347485 w 1105137"/>
                <a:gd name="connsiteY68" fmla="*/ 708294 h 808535"/>
                <a:gd name="connsiteX69" fmla="*/ 414256 w 1105137"/>
                <a:gd name="connsiteY69" fmla="*/ 641505 h 808535"/>
                <a:gd name="connsiteX70" fmla="*/ 432128 w 1105137"/>
                <a:gd name="connsiteY70" fmla="*/ 634110 h 808535"/>
                <a:gd name="connsiteX71" fmla="*/ 453891 w 1105137"/>
                <a:gd name="connsiteY71" fmla="*/ 634110 h 808535"/>
                <a:gd name="connsiteX72" fmla="*/ 469742 w 1105137"/>
                <a:gd name="connsiteY72" fmla="*/ 639703 h 808535"/>
                <a:gd name="connsiteX73" fmla="*/ 489181 w 1105137"/>
                <a:gd name="connsiteY73" fmla="*/ 655385 h 808535"/>
                <a:gd name="connsiteX74" fmla="*/ 490680 w 1105137"/>
                <a:gd name="connsiteY74" fmla="*/ 656699 h 808535"/>
                <a:gd name="connsiteX75" fmla="*/ 516974 w 1105137"/>
                <a:gd name="connsiteY75" fmla="*/ 630405 h 808535"/>
                <a:gd name="connsiteX76" fmla="*/ 534846 w 1105137"/>
                <a:gd name="connsiteY76" fmla="*/ 623010 h 808535"/>
                <a:gd name="connsiteX77" fmla="*/ 534846 w 1105137"/>
                <a:gd name="connsiteY77" fmla="*/ 623010 h 808535"/>
                <a:gd name="connsiteX78" fmla="*/ 552718 w 1105137"/>
                <a:gd name="connsiteY78" fmla="*/ 630405 h 808535"/>
                <a:gd name="connsiteX79" fmla="*/ 579585 w 1105137"/>
                <a:gd name="connsiteY79" fmla="*/ 657288 h 808535"/>
                <a:gd name="connsiteX80" fmla="*/ 579585 w 1105137"/>
                <a:gd name="connsiteY80" fmla="*/ 693016 h 808535"/>
                <a:gd name="connsiteX81" fmla="*/ 577260 w 1105137"/>
                <a:gd name="connsiteY81" fmla="*/ 695340 h 808535"/>
                <a:gd name="connsiteX82" fmla="*/ 607530 w 1105137"/>
                <a:gd name="connsiteY82" fmla="*/ 725643 h 80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105137" h="808535">
                  <a:moveTo>
                    <a:pt x="664835" y="808535"/>
                  </a:moveTo>
                  <a:cubicBezTo>
                    <a:pt x="658367" y="808535"/>
                    <a:pt x="651898" y="806076"/>
                    <a:pt x="646963" y="801140"/>
                  </a:cubicBezTo>
                  <a:lnTo>
                    <a:pt x="622016" y="776194"/>
                  </a:lnTo>
                  <a:lnTo>
                    <a:pt x="597069" y="776194"/>
                  </a:lnTo>
                  <a:cubicBezTo>
                    <a:pt x="590382" y="776194"/>
                    <a:pt x="583948" y="773532"/>
                    <a:pt x="579197" y="768799"/>
                  </a:cubicBezTo>
                  <a:lnTo>
                    <a:pt x="523627" y="713212"/>
                  </a:lnTo>
                  <a:cubicBezTo>
                    <a:pt x="520343" y="709927"/>
                    <a:pt x="518153" y="705952"/>
                    <a:pt x="517041" y="701775"/>
                  </a:cubicBezTo>
                  <a:lnTo>
                    <a:pt x="508535" y="710281"/>
                  </a:lnTo>
                  <a:cubicBezTo>
                    <a:pt x="498664" y="720152"/>
                    <a:pt x="482662" y="720152"/>
                    <a:pt x="472791" y="710281"/>
                  </a:cubicBezTo>
                  <a:lnTo>
                    <a:pt x="456384" y="693875"/>
                  </a:lnTo>
                  <a:lnTo>
                    <a:pt x="444930" y="684644"/>
                  </a:lnTo>
                  <a:lnTo>
                    <a:pt x="442572" y="684644"/>
                  </a:lnTo>
                  <a:lnTo>
                    <a:pt x="365323" y="761893"/>
                  </a:lnTo>
                  <a:cubicBezTo>
                    <a:pt x="360590" y="766626"/>
                    <a:pt x="354155" y="769287"/>
                    <a:pt x="347451" y="769287"/>
                  </a:cubicBezTo>
                  <a:lnTo>
                    <a:pt x="347451" y="769287"/>
                  </a:lnTo>
                  <a:cubicBezTo>
                    <a:pt x="340747" y="769287"/>
                    <a:pt x="334329" y="766626"/>
                    <a:pt x="329579" y="761893"/>
                  </a:cubicBezTo>
                  <a:lnTo>
                    <a:pt x="248288" y="680601"/>
                  </a:lnTo>
                  <a:lnTo>
                    <a:pt x="121398" y="680601"/>
                  </a:lnTo>
                  <a:lnTo>
                    <a:pt x="100258" y="701741"/>
                  </a:lnTo>
                  <a:cubicBezTo>
                    <a:pt x="90387" y="711612"/>
                    <a:pt x="74402" y="711612"/>
                    <a:pt x="64531" y="701741"/>
                  </a:cubicBezTo>
                  <a:lnTo>
                    <a:pt x="7395" y="644605"/>
                  </a:lnTo>
                  <a:cubicBezTo>
                    <a:pt x="2661" y="639871"/>
                    <a:pt x="0" y="633437"/>
                    <a:pt x="0" y="626733"/>
                  </a:cubicBezTo>
                  <a:lnTo>
                    <a:pt x="0" y="25267"/>
                  </a:lnTo>
                  <a:cubicBezTo>
                    <a:pt x="0" y="11320"/>
                    <a:pt x="11303" y="0"/>
                    <a:pt x="25267" y="0"/>
                  </a:cubicBezTo>
                  <a:lnTo>
                    <a:pt x="164385" y="0"/>
                  </a:lnTo>
                  <a:cubicBezTo>
                    <a:pt x="171089" y="0"/>
                    <a:pt x="177507" y="2661"/>
                    <a:pt x="182257" y="7395"/>
                  </a:cubicBezTo>
                  <a:lnTo>
                    <a:pt x="459416" y="284554"/>
                  </a:lnTo>
                  <a:cubicBezTo>
                    <a:pt x="460966" y="272089"/>
                    <a:pt x="471595" y="262437"/>
                    <a:pt x="484481" y="262437"/>
                  </a:cubicBezTo>
                  <a:lnTo>
                    <a:pt x="557131" y="262437"/>
                  </a:lnTo>
                  <a:cubicBezTo>
                    <a:pt x="563835" y="262437"/>
                    <a:pt x="570253" y="265098"/>
                    <a:pt x="575003" y="269832"/>
                  </a:cubicBezTo>
                  <a:lnTo>
                    <a:pt x="600388" y="295233"/>
                  </a:lnTo>
                  <a:lnTo>
                    <a:pt x="869445" y="295233"/>
                  </a:lnTo>
                  <a:cubicBezTo>
                    <a:pt x="883392" y="295233"/>
                    <a:pt x="894711" y="306553"/>
                    <a:pt x="894711" y="320500"/>
                  </a:cubicBezTo>
                  <a:lnTo>
                    <a:pt x="894711" y="426233"/>
                  </a:lnTo>
                  <a:lnTo>
                    <a:pt x="1091202" y="524840"/>
                  </a:lnTo>
                  <a:cubicBezTo>
                    <a:pt x="1098462" y="528479"/>
                    <a:pt x="1103516" y="535385"/>
                    <a:pt x="1104813" y="543403"/>
                  </a:cubicBezTo>
                  <a:cubicBezTo>
                    <a:pt x="1106110" y="551421"/>
                    <a:pt x="1103482" y="559557"/>
                    <a:pt x="1097738" y="565301"/>
                  </a:cubicBezTo>
                  <a:lnTo>
                    <a:pt x="1046868" y="616171"/>
                  </a:lnTo>
                  <a:cubicBezTo>
                    <a:pt x="1042134" y="620904"/>
                    <a:pt x="1035700" y="623566"/>
                    <a:pt x="1028996" y="623566"/>
                  </a:cubicBezTo>
                  <a:lnTo>
                    <a:pt x="860281" y="623566"/>
                  </a:lnTo>
                  <a:lnTo>
                    <a:pt x="682707" y="801140"/>
                  </a:lnTo>
                  <a:cubicBezTo>
                    <a:pt x="677771" y="806076"/>
                    <a:pt x="671303" y="808535"/>
                    <a:pt x="664835" y="808535"/>
                  </a:cubicBezTo>
                  <a:close/>
                  <a:moveTo>
                    <a:pt x="607530" y="725643"/>
                  </a:moveTo>
                  <a:lnTo>
                    <a:pt x="632477" y="725643"/>
                  </a:lnTo>
                  <a:cubicBezTo>
                    <a:pt x="639164" y="725643"/>
                    <a:pt x="645598" y="728305"/>
                    <a:pt x="650349" y="733038"/>
                  </a:cubicBezTo>
                  <a:lnTo>
                    <a:pt x="664835" y="747524"/>
                  </a:lnTo>
                  <a:lnTo>
                    <a:pt x="831949" y="580410"/>
                  </a:lnTo>
                  <a:cubicBezTo>
                    <a:pt x="836682" y="575677"/>
                    <a:pt x="843117" y="573016"/>
                    <a:pt x="849821" y="573016"/>
                  </a:cubicBezTo>
                  <a:lnTo>
                    <a:pt x="1018552" y="573016"/>
                  </a:lnTo>
                  <a:lnTo>
                    <a:pt x="1037249" y="554301"/>
                  </a:lnTo>
                  <a:lnTo>
                    <a:pt x="858108" y="464402"/>
                  </a:lnTo>
                  <a:cubicBezTo>
                    <a:pt x="849568" y="460107"/>
                    <a:pt x="844178" y="451382"/>
                    <a:pt x="844178" y="441814"/>
                  </a:cubicBezTo>
                  <a:lnTo>
                    <a:pt x="844178" y="345750"/>
                  </a:lnTo>
                  <a:lnTo>
                    <a:pt x="589927" y="345750"/>
                  </a:lnTo>
                  <a:cubicBezTo>
                    <a:pt x="583223" y="345750"/>
                    <a:pt x="576806" y="343088"/>
                    <a:pt x="572055" y="338355"/>
                  </a:cubicBezTo>
                  <a:lnTo>
                    <a:pt x="546671" y="312954"/>
                  </a:lnTo>
                  <a:lnTo>
                    <a:pt x="509748" y="312954"/>
                  </a:lnTo>
                  <a:lnTo>
                    <a:pt x="509748" y="345346"/>
                  </a:lnTo>
                  <a:cubicBezTo>
                    <a:pt x="509748" y="355553"/>
                    <a:pt x="503599" y="364767"/>
                    <a:pt x="494150" y="368692"/>
                  </a:cubicBezTo>
                  <a:cubicBezTo>
                    <a:pt x="484700" y="372617"/>
                    <a:pt x="473835" y="370444"/>
                    <a:pt x="466609" y="363218"/>
                  </a:cubicBezTo>
                  <a:lnTo>
                    <a:pt x="153942" y="50533"/>
                  </a:lnTo>
                  <a:lnTo>
                    <a:pt x="50550" y="50533"/>
                  </a:lnTo>
                  <a:lnTo>
                    <a:pt x="50550" y="616272"/>
                  </a:lnTo>
                  <a:lnTo>
                    <a:pt x="82420" y="648142"/>
                  </a:lnTo>
                  <a:lnTo>
                    <a:pt x="93099" y="637462"/>
                  </a:lnTo>
                  <a:cubicBezTo>
                    <a:pt x="97833" y="632729"/>
                    <a:pt x="104267" y="630068"/>
                    <a:pt x="110971" y="630068"/>
                  </a:cubicBezTo>
                  <a:lnTo>
                    <a:pt x="258799" y="630068"/>
                  </a:lnTo>
                  <a:cubicBezTo>
                    <a:pt x="265503" y="630068"/>
                    <a:pt x="271920" y="632729"/>
                    <a:pt x="276671" y="637462"/>
                  </a:cubicBezTo>
                  <a:lnTo>
                    <a:pt x="347485" y="708294"/>
                  </a:lnTo>
                  <a:lnTo>
                    <a:pt x="414256" y="641505"/>
                  </a:lnTo>
                  <a:cubicBezTo>
                    <a:pt x="418990" y="636772"/>
                    <a:pt x="425424" y="634110"/>
                    <a:pt x="432128" y="634110"/>
                  </a:cubicBezTo>
                  <a:lnTo>
                    <a:pt x="453891" y="634110"/>
                  </a:lnTo>
                  <a:cubicBezTo>
                    <a:pt x="459669" y="634110"/>
                    <a:pt x="465261" y="636081"/>
                    <a:pt x="469742" y="639703"/>
                  </a:cubicBezTo>
                  <a:lnTo>
                    <a:pt x="489181" y="655385"/>
                  </a:lnTo>
                  <a:cubicBezTo>
                    <a:pt x="489703" y="655789"/>
                    <a:pt x="490191" y="656244"/>
                    <a:pt x="490680" y="656699"/>
                  </a:cubicBezTo>
                  <a:lnTo>
                    <a:pt x="516974" y="630405"/>
                  </a:lnTo>
                  <a:cubicBezTo>
                    <a:pt x="521707" y="625671"/>
                    <a:pt x="528142" y="623010"/>
                    <a:pt x="534846" y="623010"/>
                  </a:cubicBezTo>
                  <a:lnTo>
                    <a:pt x="534846" y="623010"/>
                  </a:lnTo>
                  <a:cubicBezTo>
                    <a:pt x="541550" y="623010"/>
                    <a:pt x="547968" y="625671"/>
                    <a:pt x="552718" y="630405"/>
                  </a:cubicBezTo>
                  <a:lnTo>
                    <a:pt x="579585" y="657288"/>
                  </a:lnTo>
                  <a:cubicBezTo>
                    <a:pt x="589456" y="667159"/>
                    <a:pt x="589456" y="683145"/>
                    <a:pt x="579585" y="693016"/>
                  </a:cubicBezTo>
                  <a:lnTo>
                    <a:pt x="577260" y="695340"/>
                  </a:lnTo>
                  <a:lnTo>
                    <a:pt x="607530" y="725643"/>
                  </a:lnTo>
                  <a:close/>
                </a:path>
              </a:pathLst>
            </a:custGeom>
            <a:solidFill>
              <a:schemeClr val="accent2"/>
            </a:solidFill>
            <a:ln w="16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79" name="Graphic 3075" descr="Our locations icon">
              <a:extLst>
                <a:ext uri="{FF2B5EF4-FFF2-40B4-BE49-F238E27FC236}">
                  <a16:creationId xmlns:a16="http://schemas.microsoft.com/office/drawing/2014/main" id="{DE79B1BA-55AB-7F17-2696-9ABE22E5872F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-107478" y="2979998"/>
              <a:ext cx="697754" cy="802973"/>
              <a:chOff x="624615" y="5106738"/>
              <a:chExt cx="660450" cy="788398"/>
            </a:xfrm>
            <a:solidFill>
              <a:schemeClr val="accent2"/>
            </a:solidFill>
          </p:grpSpPr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0278C3F1-F8D3-A2B5-01D9-1F50AD84B4A8}"/>
                  </a:ext>
                </a:extLst>
              </p:cNvPr>
              <p:cNvSpPr/>
              <p:nvPr/>
            </p:nvSpPr>
            <p:spPr>
              <a:xfrm>
                <a:off x="719419" y="5106738"/>
                <a:ext cx="470917" cy="665303"/>
              </a:xfrm>
              <a:custGeom>
                <a:avLst/>
                <a:gdLst>
                  <a:gd name="connsiteX0" fmla="*/ 235445 w 470918"/>
                  <a:gd name="connsiteY0" fmla="*/ 665304 h 665303"/>
                  <a:gd name="connsiteX1" fmla="*/ 252877 w 470918"/>
                  <a:gd name="connsiteY1" fmla="*/ 656508 h 665303"/>
                  <a:gd name="connsiteX2" fmla="*/ 470919 w 470918"/>
                  <a:gd name="connsiteY2" fmla="*/ 235474 h 665303"/>
                  <a:gd name="connsiteX3" fmla="*/ 235459 w 470918"/>
                  <a:gd name="connsiteY3" fmla="*/ 0 h 665303"/>
                  <a:gd name="connsiteX4" fmla="*/ 0 w 470918"/>
                  <a:gd name="connsiteY4" fmla="*/ 235474 h 665303"/>
                  <a:gd name="connsiteX5" fmla="*/ 218042 w 470918"/>
                  <a:gd name="connsiteY5" fmla="*/ 656522 h 665303"/>
                  <a:gd name="connsiteX6" fmla="*/ 235445 w 470918"/>
                  <a:gd name="connsiteY6" fmla="*/ 665304 h 665303"/>
                  <a:gd name="connsiteX7" fmla="*/ 235445 w 470918"/>
                  <a:gd name="connsiteY7" fmla="*/ 43256 h 665303"/>
                  <a:gd name="connsiteX8" fmla="*/ 427634 w 470918"/>
                  <a:gd name="connsiteY8" fmla="*/ 235460 h 665303"/>
                  <a:gd name="connsiteX9" fmla="*/ 237857 w 470918"/>
                  <a:gd name="connsiteY9" fmla="*/ 603272 h 665303"/>
                  <a:gd name="connsiteX10" fmla="*/ 235445 w 470918"/>
                  <a:gd name="connsiteY10" fmla="*/ 606695 h 665303"/>
                  <a:gd name="connsiteX11" fmla="*/ 233033 w 470918"/>
                  <a:gd name="connsiteY11" fmla="*/ 603272 h 665303"/>
                  <a:gd name="connsiteX12" fmla="*/ 43270 w 470918"/>
                  <a:gd name="connsiteY12" fmla="*/ 235460 h 665303"/>
                  <a:gd name="connsiteX13" fmla="*/ 235445 w 470918"/>
                  <a:gd name="connsiteY13" fmla="*/ 43256 h 66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0918" h="665303">
                    <a:moveTo>
                      <a:pt x="235445" y="665304"/>
                    </a:moveTo>
                    <a:cubicBezTo>
                      <a:pt x="242291" y="665304"/>
                      <a:pt x="248805" y="662011"/>
                      <a:pt x="252877" y="656508"/>
                    </a:cubicBezTo>
                    <a:cubicBezTo>
                      <a:pt x="275191" y="626222"/>
                      <a:pt x="470919" y="357024"/>
                      <a:pt x="470919" y="235474"/>
                    </a:cubicBezTo>
                    <a:cubicBezTo>
                      <a:pt x="470919" y="105634"/>
                      <a:pt x="365299" y="0"/>
                      <a:pt x="235459" y="0"/>
                    </a:cubicBezTo>
                    <a:cubicBezTo>
                      <a:pt x="105634" y="0"/>
                      <a:pt x="0" y="105620"/>
                      <a:pt x="0" y="235474"/>
                    </a:cubicBezTo>
                    <a:cubicBezTo>
                      <a:pt x="0" y="357024"/>
                      <a:pt x="195713" y="626236"/>
                      <a:pt x="218042" y="656522"/>
                    </a:cubicBezTo>
                    <a:cubicBezTo>
                      <a:pt x="222086" y="662011"/>
                      <a:pt x="228585" y="665304"/>
                      <a:pt x="235445" y="665304"/>
                    </a:cubicBezTo>
                    <a:close/>
                    <a:moveTo>
                      <a:pt x="235445" y="43256"/>
                    </a:moveTo>
                    <a:cubicBezTo>
                      <a:pt x="341411" y="43256"/>
                      <a:pt x="427634" y="129479"/>
                      <a:pt x="427634" y="235460"/>
                    </a:cubicBezTo>
                    <a:cubicBezTo>
                      <a:pt x="427634" y="329640"/>
                      <a:pt x="269559" y="558370"/>
                      <a:pt x="237857" y="603272"/>
                    </a:cubicBezTo>
                    <a:lnTo>
                      <a:pt x="235445" y="606695"/>
                    </a:lnTo>
                    <a:lnTo>
                      <a:pt x="233033" y="603272"/>
                    </a:lnTo>
                    <a:cubicBezTo>
                      <a:pt x="201346" y="558370"/>
                      <a:pt x="43270" y="329612"/>
                      <a:pt x="43270" y="235460"/>
                    </a:cubicBezTo>
                    <a:cubicBezTo>
                      <a:pt x="43256" y="129479"/>
                      <a:pt x="129479" y="43256"/>
                      <a:pt x="235445" y="4325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CDD594E0-DD89-84FB-4FA5-9CCE8FC7F9AB}"/>
                  </a:ext>
                </a:extLst>
              </p:cNvPr>
              <p:cNvSpPr/>
              <p:nvPr/>
            </p:nvSpPr>
            <p:spPr>
              <a:xfrm>
                <a:off x="848983" y="5249274"/>
                <a:ext cx="211745" cy="211745"/>
              </a:xfrm>
              <a:custGeom>
                <a:avLst/>
                <a:gdLst>
                  <a:gd name="connsiteX0" fmla="*/ 211745 w 211744"/>
                  <a:gd name="connsiteY0" fmla="*/ 105879 h 211744"/>
                  <a:gd name="connsiteX1" fmla="*/ 105865 w 211744"/>
                  <a:gd name="connsiteY1" fmla="*/ 0 h 211744"/>
                  <a:gd name="connsiteX2" fmla="*/ 0 w 211744"/>
                  <a:gd name="connsiteY2" fmla="*/ 105879 h 211744"/>
                  <a:gd name="connsiteX3" fmla="*/ 105865 w 211744"/>
                  <a:gd name="connsiteY3" fmla="*/ 211745 h 211744"/>
                  <a:gd name="connsiteX4" fmla="*/ 211745 w 211744"/>
                  <a:gd name="connsiteY4" fmla="*/ 105879 h 211744"/>
                  <a:gd name="connsiteX5" fmla="*/ 43285 w 211744"/>
                  <a:gd name="connsiteY5" fmla="*/ 105879 h 211744"/>
                  <a:gd name="connsiteX6" fmla="*/ 105880 w 211744"/>
                  <a:gd name="connsiteY6" fmla="*/ 43270 h 211744"/>
                  <a:gd name="connsiteX7" fmla="*/ 168474 w 211744"/>
                  <a:gd name="connsiteY7" fmla="*/ 105879 h 211744"/>
                  <a:gd name="connsiteX8" fmla="*/ 105880 w 211744"/>
                  <a:gd name="connsiteY8" fmla="*/ 168474 h 211744"/>
                  <a:gd name="connsiteX9" fmla="*/ 43285 w 211744"/>
                  <a:gd name="connsiteY9" fmla="*/ 105879 h 21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1744" h="211744">
                    <a:moveTo>
                      <a:pt x="211745" y="105879"/>
                    </a:moveTo>
                    <a:cubicBezTo>
                      <a:pt x="211745" y="47502"/>
                      <a:pt x="164257" y="0"/>
                      <a:pt x="105865" y="0"/>
                    </a:cubicBezTo>
                    <a:cubicBezTo>
                      <a:pt x="47488" y="0"/>
                      <a:pt x="0" y="47502"/>
                      <a:pt x="0" y="105879"/>
                    </a:cubicBezTo>
                    <a:cubicBezTo>
                      <a:pt x="0" y="164257"/>
                      <a:pt x="47488" y="211745"/>
                      <a:pt x="105865" y="211745"/>
                    </a:cubicBezTo>
                    <a:cubicBezTo>
                      <a:pt x="164257" y="211745"/>
                      <a:pt x="211745" y="164257"/>
                      <a:pt x="211745" y="105879"/>
                    </a:cubicBezTo>
                    <a:close/>
                    <a:moveTo>
                      <a:pt x="43285" y="105879"/>
                    </a:moveTo>
                    <a:cubicBezTo>
                      <a:pt x="43285" y="71347"/>
                      <a:pt x="71361" y="43270"/>
                      <a:pt x="105880" y="43270"/>
                    </a:cubicBezTo>
                    <a:cubicBezTo>
                      <a:pt x="140398" y="43270"/>
                      <a:pt x="168474" y="71347"/>
                      <a:pt x="168474" y="105879"/>
                    </a:cubicBezTo>
                    <a:cubicBezTo>
                      <a:pt x="168474" y="140398"/>
                      <a:pt x="140398" y="168474"/>
                      <a:pt x="105880" y="168474"/>
                    </a:cubicBezTo>
                    <a:cubicBezTo>
                      <a:pt x="71361" y="168474"/>
                      <a:pt x="43285" y="140398"/>
                      <a:pt x="43285" y="10587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F239E056-2635-9156-21D2-8993D390BED4}"/>
                  </a:ext>
                </a:extLst>
              </p:cNvPr>
              <p:cNvSpPr/>
              <p:nvPr/>
            </p:nvSpPr>
            <p:spPr>
              <a:xfrm>
                <a:off x="624615" y="5617476"/>
                <a:ext cx="660450" cy="277660"/>
              </a:xfrm>
              <a:custGeom>
                <a:avLst/>
                <a:gdLst>
                  <a:gd name="connsiteX0" fmla="*/ 518017 w 660450"/>
                  <a:gd name="connsiteY0" fmla="*/ 953 h 277661"/>
                  <a:gd name="connsiteX1" fmla="*/ 490994 w 660450"/>
                  <a:gd name="connsiteY1" fmla="*/ 15295 h 277661"/>
                  <a:gd name="connsiteX2" fmla="*/ 492569 w 660450"/>
                  <a:gd name="connsiteY2" fmla="*/ 31803 h 277661"/>
                  <a:gd name="connsiteX3" fmla="*/ 505336 w 660450"/>
                  <a:gd name="connsiteY3" fmla="*/ 42332 h 277661"/>
                  <a:gd name="connsiteX4" fmla="*/ 617195 w 660450"/>
                  <a:gd name="connsiteY4" fmla="*/ 126446 h 277661"/>
                  <a:gd name="connsiteX5" fmla="*/ 330233 w 660450"/>
                  <a:gd name="connsiteY5" fmla="*/ 234420 h 277661"/>
                  <a:gd name="connsiteX6" fmla="*/ 43285 w 660450"/>
                  <a:gd name="connsiteY6" fmla="*/ 126446 h 277661"/>
                  <a:gd name="connsiteX7" fmla="*/ 155129 w 660450"/>
                  <a:gd name="connsiteY7" fmla="*/ 42332 h 277661"/>
                  <a:gd name="connsiteX8" fmla="*/ 167911 w 660450"/>
                  <a:gd name="connsiteY8" fmla="*/ 31803 h 277661"/>
                  <a:gd name="connsiteX9" fmla="*/ 169485 w 660450"/>
                  <a:gd name="connsiteY9" fmla="*/ 15295 h 277661"/>
                  <a:gd name="connsiteX10" fmla="*/ 148774 w 660450"/>
                  <a:gd name="connsiteY10" fmla="*/ 0 h 277661"/>
                  <a:gd name="connsiteX11" fmla="*/ 142448 w 660450"/>
                  <a:gd name="connsiteY11" fmla="*/ 939 h 277661"/>
                  <a:gd name="connsiteX12" fmla="*/ 0 w 660450"/>
                  <a:gd name="connsiteY12" fmla="*/ 126417 h 277661"/>
                  <a:gd name="connsiteX13" fmla="*/ 330218 w 660450"/>
                  <a:gd name="connsiteY13" fmla="*/ 277661 h 277661"/>
                  <a:gd name="connsiteX14" fmla="*/ 660451 w 660450"/>
                  <a:gd name="connsiteY14" fmla="*/ 126417 h 277661"/>
                  <a:gd name="connsiteX15" fmla="*/ 518017 w 660450"/>
                  <a:gd name="connsiteY15" fmla="*/ 953 h 27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0450" h="277661">
                    <a:moveTo>
                      <a:pt x="518017" y="953"/>
                    </a:moveTo>
                    <a:cubicBezTo>
                      <a:pt x="506578" y="-2542"/>
                      <a:pt x="494461" y="3914"/>
                      <a:pt x="490994" y="15295"/>
                    </a:cubicBezTo>
                    <a:cubicBezTo>
                      <a:pt x="489305" y="20841"/>
                      <a:pt x="489868" y="26690"/>
                      <a:pt x="492569" y="31803"/>
                    </a:cubicBezTo>
                    <a:cubicBezTo>
                      <a:pt x="495269" y="36916"/>
                      <a:pt x="499819" y="40642"/>
                      <a:pt x="505336" y="42332"/>
                    </a:cubicBezTo>
                    <a:cubicBezTo>
                      <a:pt x="573289" y="63115"/>
                      <a:pt x="617195" y="96145"/>
                      <a:pt x="617195" y="126446"/>
                    </a:cubicBezTo>
                    <a:cubicBezTo>
                      <a:pt x="617195" y="188232"/>
                      <a:pt x="465705" y="234420"/>
                      <a:pt x="330233" y="234420"/>
                    </a:cubicBezTo>
                    <a:cubicBezTo>
                      <a:pt x="194789" y="234420"/>
                      <a:pt x="43285" y="188246"/>
                      <a:pt x="43285" y="126446"/>
                    </a:cubicBezTo>
                    <a:cubicBezTo>
                      <a:pt x="43285" y="96131"/>
                      <a:pt x="87191" y="63115"/>
                      <a:pt x="155129" y="42332"/>
                    </a:cubicBezTo>
                    <a:cubicBezTo>
                      <a:pt x="160661" y="40656"/>
                      <a:pt x="165196" y="36916"/>
                      <a:pt x="167911" y="31803"/>
                    </a:cubicBezTo>
                    <a:cubicBezTo>
                      <a:pt x="170626" y="26690"/>
                      <a:pt x="171189" y="20841"/>
                      <a:pt x="169485" y="15295"/>
                    </a:cubicBezTo>
                    <a:cubicBezTo>
                      <a:pt x="166640" y="5994"/>
                      <a:pt x="158047" y="0"/>
                      <a:pt x="148774" y="0"/>
                    </a:cubicBezTo>
                    <a:cubicBezTo>
                      <a:pt x="146680" y="0"/>
                      <a:pt x="144557" y="303"/>
                      <a:pt x="142448" y="939"/>
                    </a:cubicBezTo>
                    <a:cubicBezTo>
                      <a:pt x="51922" y="28625"/>
                      <a:pt x="0" y="74365"/>
                      <a:pt x="0" y="126417"/>
                    </a:cubicBezTo>
                    <a:cubicBezTo>
                      <a:pt x="0" y="212640"/>
                      <a:pt x="141957" y="277661"/>
                      <a:pt x="330218" y="277661"/>
                    </a:cubicBezTo>
                    <a:cubicBezTo>
                      <a:pt x="518479" y="277661"/>
                      <a:pt x="660451" y="212640"/>
                      <a:pt x="660451" y="126417"/>
                    </a:cubicBezTo>
                    <a:cubicBezTo>
                      <a:pt x="660465" y="74380"/>
                      <a:pt x="608558" y="28640"/>
                      <a:pt x="518017" y="95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0" name="Rectangle 6">
            <a:extLst>
              <a:ext uri="{FF2B5EF4-FFF2-40B4-BE49-F238E27FC236}">
                <a16:creationId xmlns:a16="http://schemas.microsoft.com/office/drawing/2014/main" id="{65D4531D-C8CA-45C3-4F8E-C439DD952F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1279" y="3233307"/>
            <a:ext cx="2133601" cy="26928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68580" bIns="68580" anchor="ctr"/>
          <a:lstStyle/>
          <a:p>
            <a:pPr>
              <a:lnSpc>
                <a:spcPct val="114000"/>
              </a:lnSpc>
            </a:pPr>
            <a:r>
              <a:rPr lang="en-US" sz="1600" b="1" kern="0" dirty="0">
                <a:solidFill>
                  <a:srgbClr val="FFFFFF"/>
                </a:solidFill>
                <a:cs typeface="Arial" panose="020B0604020202020204" pitchFamily="34" charset="0"/>
              </a:rPr>
              <a:t>Capability Building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71D46-DA94-746D-BA93-9336F84B944E}"/>
              </a:ext>
            </a:extLst>
          </p:cNvPr>
          <p:cNvSpPr txBox="1"/>
          <p:nvPr/>
        </p:nvSpPr>
        <p:spPr>
          <a:xfrm>
            <a:off x="2558957" y="3375424"/>
            <a:ext cx="3171824" cy="1268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DELIVER TRAINING SESSIONS WITH COMMUNITY LEADERS AND KEY EMPLOYEES AROUND RISK MANAGEMENT, LEADERSHIP AND GROUP FACILITATION SKILLS</a:t>
            </a:r>
            <a:r>
              <a:rPr lang="en-US" sz="1400" dirty="0">
                <a:solidFill>
                  <a:srgbClr val="FFFFFF"/>
                </a:solidFill>
                <a:cs typeface="Arial"/>
              </a:rPr>
              <a:t>​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9F1C74FE-9EF6-B4A6-21F2-2751713ACA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81280" y="4782367"/>
            <a:ext cx="2659510" cy="269287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68580" bIns="68580" anchor="ctr"/>
          <a:lstStyle/>
          <a:p>
            <a:pPr>
              <a:lnSpc>
                <a:spcPct val="114000"/>
              </a:lnSpc>
            </a:pPr>
            <a:r>
              <a:rPr lang="en-US" sz="1600" b="1" kern="0" dirty="0">
                <a:solidFill>
                  <a:srgbClr val="000000"/>
                </a:solidFill>
                <a:cs typeface="Arial" panose="020B0604020202020204" pitchFamily="34" charset="0"/>
              </a:rPr>
              <a:t>Raising Awareness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CCF75-8C8F-04C3-6D3F-2D26145EC817}"/>
              </a:ext>
            </a:extLst>
          </p:cNvPr>
          <p:cNvSpPr txBox="1"/>
          <p:nvPr/>
        </p:nvSpPr>
        <p:spPr>
          <a:xfrm>
            <a:off x="2581314" y="4943466"/>
            <a:ext cx="3127110" cy="1247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latin typeface="Arial"/>
                <a:ea typeface="League Spartan" charset="0"/>
                <a:cs typeface="Arial"/>
              </a:rPr>
              <a:t>VIDEO PRODUCTIONS ON LOCAL CASE STUDIES TO SHARE KNOWLEDGE &amp; BUILD MANAGEMENT CAPACITY</a:t>
            </a:r>
            <a:endParaRPr lang="en-US" sz="1600" b="1" dirty="0"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6D6FE2CF-0B05-F81E-5325-F222F1265B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69396" y="1679461"/>
            <a:ext cx="2641325" cy="25114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68580" bIns="68580" anchor="ctr"/>
          <a:lstStyle/>
          <a:p>
            <a:pPr>
              <a:lnSpc>
                <a:spcPct val="114000"/>
              </a:lnSpc>
            </a:pPr>
            <a:r>
              <a:rPr lang="en-US" sz="1600" b="1" kern="0">
                <a:cs typeface="Arial" panose="020B0604020202020204" pitchFamily="34" charset="0"/>
              </a:rPr>
              <a:t>Strategic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053B3-1D96-53B4-2DA9-1BECB5BD53C6}"/>
              </a:ext>
            </a:extLst>
          </p:cNvPr>
          <p:cNvSpPr txBox="1"/>
          <p:nvPr/>
        </p:nvSpPr>
        <p:spPr>
          <a:xfrm>
            <a:off x="6311631" y="1928654"/>
            <a:ext cx="2903233" cy="1062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DEVELOPMENT OF A STRATEGY OR COMMUNITY MANAGEMENT PLAN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7FF55734-9C64-BB44-06E2-2356A28E85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14864" y="3230196"/>
            <a:ext cx="2895857" cy="260214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68580" bIns="68580" anchor="ctr"/>
          <a:lstStyle/>
          <a:p>
            <a:pPr>
              <a:lnSpc>
                <a:spcPct val="114000"/>
              </a:lnSpc>
            </a:pPr>
            <a:r>
              <a:rPr lang="en-US" sz="1600" b="1" kern="0" dirty="0">
                <a:cs typeface="Arial" panose="020B0604020202020204" pitchFamily="34" charset="0"/>
              </a:rPr>
              <a:t>Partnership &amp; Collaboration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E62124-9119-BE7B-91B9-24BA8AA08E5B}"/>
              </a:ext>
            </a:extLst>
          </p:cNvPr>
          <p:cNvSpPr txBox="1"/>
          <p:nvPr/>
        </p:nvSpPr>
        <p:spPr>
          <a:xfrm>
            <a:off x="6367262" y="3414035"/>
            <a:ext cx="2847602" cy="1247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  <a:tabLst>
                <a:tab pos="3230563" algn="l"/>
              </a:tabLst>
            </a:pPr>
            <a:r>
              <a:rPr lang="en-US" sz="1600" b="1" dirty="0">
                <a:ea typeface="League Spartan" charset="0"/>
                <a:cs typeface="Arial"/>
              </a:rPr>
              <a:t>PARTNER WITH A RANGE OF STAKEHOLDERS WITH</a:t>
            </a:r>
          </a:p>
          <a:p>
            <a:pPr algn="r">
              <a:lnSpc>
                <a:spcPct val="130000"/>
              </a:lnSpc>
              <a:tabLst>
                <a:tab pos="3230563" algn="l"/>
              </a:tabLst>
            </a:pPr>
            <a:r>
              <a:rPr lang="en-US" sz="1600" b="1" dirty="0">
                <a:ea typeface="League Spartan" charset="0"/>
                <a:cs typeface="Arial"/>
              </a:rPr>
              <a:t>CLEARLY DEFINED ROLES IN PROJECT DELIVERY</a:t>
            </a:r>
            <a:endParaRPr lang="en-US" sz="1600" dirty="0">
              <a:cs typeface="Arial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5D2FEB3D-EBB2-D93F-DEFF-10A37BCB14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14864" y="4780299"/>
            <a:ext cx="2895858" cy="260215"/>
          </a:xfrm>
          <a:prstGeom prst="rect">
            <a:avLst/>
          </a:prstGeom>
          <a:solidFill>
            <a:srgbClr val="194933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tIns="68580" bIns="68580" anchor="ctr"/>
          <a:lstStyle/>
          <a:p>
            <a:pPr>
              <a:lnSpc>
                <a:spcPct val="114000"/>
              </a:lnSpc>
            </a:pPr>
            <a:r>
              <a:rPr lang="en-US" sz="1600" b="1" kern="0" dirty="0">
                <a:solidFill>
                  <a:srgbClr val="FFFFFF"/>
                </a:solidFill>
                <a:cs typeface="Arial" panose="020B0604020202020204" pitchFamily="34" charset="0"/>
              </a:rPr>
              <a:t>Partnership &amp; Collaboration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E73668-9F62-7F4C-8542-9EC6DD35C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CBF3D-5ED0-C237-E503-9F331D29E1F6}"/>
              </a:ext>
            </a:extLst>
          </p:cNvPr>
          <p:cNvSpPr txBox="1"/>
          <p:nvPr/>
        </p:nvSpPr>
        <p:spPr>
          <a:xfrm>
            <a:off x="6090854" y="5028726"/>
            <a:ext cx="3112293" cy="11546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120000"/>
              </a:lnSpc>
            </a:pPr>
            <a:r>
              <a:rPr lang="en-AU" sz="1600" b="1" dirty="0">
                <a:solidFill>
                  <a:srgbClr val="FFFFFF"/>
                </a:solidFill>
              </a:rPr>
              <a:t>WORKING WITH TRADITIONAL OWNERS TO IDENTIFY WEEDS THREATENING CULTURAL VALUES AND HERITAGE</a:t>
            </a:r>
            <a:r>
              <a:rPr lang="en-US" sz="1600" dirty="0">
                <a:cs typeface="Arial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24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5D0E07-D542-CE9B-3401-49A79D18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485"/>
            <a:ext cx="10232558" cy="1149531"/>
          </a:xfrm>
        </p:spPr>
        <p:txBody>
          <a:bodyPr/>
          <a:lstStyle/>
          <a:p>
            <a:r>
              <a:rPr lang="en-AU" sz="4000" dirty="0">
                <a:solidFill>
                  <a:schemeClr val="tx2"/>
                </a:solidFill>
              </a:rPr>
              <a:t>Changes for Round 4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3AF104-4808-4E3A-ACE3-186EC5CFF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860" y="1230033"/>
            <a:ext cx="10898280" cy="337894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AU" sz="2000" b="1" dirty="0">
                <a:solidFill>
                  <a:schemeClr val="tx2"/>
                </a:solidFill>
                <a:latin typeface="+mn-lt"/>
                <a:cs typeface="Arial"/>
              </a:rPr>
              <a:t>THE FOLLOWING CHANGES HAVE BEEN MADE FOR THE NEW ROUND OF GRANTS: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000000"/>
              </a:solidFill>
              <a:latin typeface="VIC-Regular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22AA67F-ACA2-4477-DA50-32CA56F6A2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073679"/>
              </p:ext>
            </p:extLst>
          </p:nvPr>
        </p:nvGraphicFramePr>
        <p:xfrm>
          <a:off x="336000" y="1660915"/>
          <a:ext cx="11520000" cy="4811876"/>
        </p:xfrm>
        <a:graphic>
          <a:graphicData uri="http://schemas.openxmlformats.org/drawingml/2006/table">
            <a:tbl>
              <a:tblPr firstRow="1" bandRow="1" bandCol="1">
                <a:tableStyleId>{775DCB02-9BB8-47FD-8907-85C794F793BA}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1508431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13671999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3558746362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501753159"/>
                    </a:ext>
                  </a:extLst>
                </a:gridCol>
              </a:tblGrid>
              <a:tr h="4576278"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To request support from a Community Pest Management Group, applicants MUST submit an </a:t>
                      </a:r>
                      <a:r>
                        <a:rPr lang="en-AU" sz="1800" b="0" i="0" u="none" strike="noStrike" noProof="0" dirty="0">
                          <a:solidFill>
                            <a:schemeClr val="accent1"/>
                          </a:solidFill>
                          <a:latin typeface="+mn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online proforma </a:t>
                      </a:r>
                      <a:endParaRPr lang="en-US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with the nature of their request by </a:t>
                      </a:r>
                      <a:r>
                        <a:rPr lang="en-AU" sz="1800" b="1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10 June 2025</a:t>
                      </a: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.</a:t>
                      </a:r>
                      <a:endParaRPr lang="en-US" dirty="0">
                        <a:latin typeface="+mn-lt"/>
                      </a:endParaRPr>
                    </a:p>
                  </a:txBody>
                  <a:tcPr marT="108000" marB="108000"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3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FFFFFF"/>
                        </a:buClr>
                        <a:buNone/>
                      </a:pP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Groups submitting their application under the auspice of</a:t>
                      </a: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 another organisation MUST complete the </a:t>
                      </a: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hlinkClick r:id="rId4"/>
                        </a:rPr>
                        <a:t>PAP Auspice Agreement Form</a:t>
                      </a: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FFFFFF"/>
                        </a:buClr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FFFFFF"/>
                        </a:buClr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None/>
                      </a:pP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and attach it to their application</a:t>
                      </a:r>
                      <a:r>
                        <a:rPr lang="en-AU" sz="1800" b="0" i="1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en-AU" sz="2000" b="0" i="1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T="108000" marB="10800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Adjusted assessment criteria weighting: </a:t>
                      </a: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4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Increase the weighting of the value for money component</a:t>
                      </a: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buNone/>
                      </a:pP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Decrease the weighting of the project and output innovation component. </a:t>
                      </a:r>
                    </a:p>
                  </a:txBody>
                  <a:tcPr marT="108000" marB="10800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buClr>
                          <a:srgbClr val="FFFFFF"/>
                        </a:buClr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>
                        <a:lnSpc>
                          <a:spcPct val="120000"/>
                        </a:lnSpc>
                        <a:buNone/>
                      </a:pPr>
                      <a:endParaRPr lang="en-AU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en-AU" sz="1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Groups who can demonstrate sustained community engagement over at least 2 years can now apply for up to $10,000 worth of capital items. </a:t>
                      </a:r>
                      <a:endParaRPr lang="en-AU" dirty="0"/>
                    </a:p>
                  </a:txBody>
                  <a:tcPr marT="108000" marB="108000"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31489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BE425-BDA3-4CA0-8268-2DD2AB4B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00" y="6492875"/>
            <a:ext cx="2743200" cy="365125"/>
          </a:xfrm>
        </p:spPr>
        <p:txBody>
          <a:bodyPr/>
          <a:lstStyle/>
          <a:p>
            <a:fld id="{10F38EA1-A2B3-734E-8FE4-2A14DB32A8F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44BD499F-6FF0-36A0-3412-DB131A3B0EDC}"/>
              </a:ext>
            </a:extLst>
          </p:cNvPr>
          <p:cNvSpPr/>
          <p:nvPr/>
        </p:nvSpPr>
        <p:spPr>
          <a:xfrm>
            <a:off x="780634" y="1802971"/>
            <a:ext cx="2016000" cy="1908000"/>
          </a:xfrm>
          <a:prstGeom prst="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600" b="1">
                <a:cs typeface="Arial"/>
              </a:rPr>
              <a:t>Requesting Support from CPMGs</a:t>
            </a:r>
            <a:endParaRPr lang="en-US" sz="1600" b="1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B33AC52D-F2D4-023B-B01A-D3516217839F}"/>
              </a:ext>
            </a:extLst>
          </p:cNvPr>
          <p:cNvSpPr/>
          <p:nvPr/>
        </p:nvSpPr>
        <p:spPr>
          <a:xfrm>
            <a:off x="9128448" y="1774990"/>
            <a:ext cx="2565299" cy="2221837"/>
          </a:xfrm>
          <a:prstGeom prst="up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600" b="1">
                <a:cs typeface="Arial"/>
              </a:rPr>
              <a:t>Increase in the value limit of capital items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8FEF83-2EE4-EB18-6B82-7E58B3118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97219" y="4022657"/>
            <a:ext cx="1489139" cy="129879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4456A76-7759-6487-A0D7-DEA8D83A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5643" y="4022657"/>
            <a:ext cx="1489139" cy="14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34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B21C63-6E6F-524C-A3C5-234025A2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232558" cy="1124450"/>
          </a:xfrm>
        </p:spPr>
        <p:txBody>
          <a:bodyPr/>
          <a:lstStyle/>
          <a:p>
            <a:r>
              <a:rPr lang="en-GB" sz="3600" dirty="0">
                <a:solidFill>
                  <a:schemeClr val="tx2"/>
                </a:solidFill>
              </a:rPr>
              <a:t>Assessment Criteria and Weighting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7BAEFA-D554-C643-B902-461960FBC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9C899B-515C-CE0D-B8B2-67F4DEB5D250}"/>
              </a:ext>
            </a:extLst>
          </p:cNvPr>
          <p:cNvSpPr txBox="1">
            <a:spLocks/>
          </p:cNvSpPr>
          <p:nvPr/>
        </p:nvSpPr>
        <p:spPr>
          <a:xfrm>
            <a:off x="1074225" y="1315520"/>
            <a:ext cx="10043549" cy="38837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b="1" cap="all" dirty="0">
                <a:latin typeface="+mn-lt"/>
                <a:cs typeface="Arial" panose="020B0604020202020204" pitchFamily="34" charset="0"/>
              </a:rPr>
              <a:t>Stream 2 Applicants must address the following 5 assessment criteria: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F3F2DB-26F1-85BD-A501-07384202EEB5}"/>
              </a:ext>
            </a:extLst>
          </p:cNvPr>
          <p:cNvSpPr txBox="1"/>
          <p:nvPr/>
        </p:nvSpPr>
        <p:spPr>
          <a:xfrm>
            <a:off x="1287806" y="2211429"/>
            <a:ext cx="1310510" cy="4763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Yes/No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235E1E6-F1BA-2E81-F43D-8425F7FD7730}"/>
              </a:ext>
            </a:extLst>
          </p:cNvPr>
          <p:cNvSpPr txBox="1">
            <a:spLocks/>
          </p:cNvSpPr>
          <p:nvPr/>
        </p:nvSpPr>
        <p:spPr>
          <a:xfrm>
            <a:off x="2421361" y="2286818"/>
            <a:ext cx="3516925" cy="37153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+mn-lt"/>
              </a:rPr>
              <a:t>Meets requirements and contains appropriate documentation</a:t>
            </a:r>
            <a:endParaRPr lang="en-AU" sz="16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51968-F0F4-0F9D-1937-4165141259E8}"/>
              </a:ext>
            </a:extLst>
          </p:cNvPr>
          <p:cNvSpPr txBox="1"/>
          <p:nvPr/>
        </p:nvSpPr>
        <p:spPr>
          <a:xfrm>
            <a:off x="1298461" y="3062424"/>
            <a:ext cx="847452" cy="479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800" b="1">
                <a:solidFill>
                  <a:schemeClr val="tx2"/>
                </a:solidFill>
                <a:cs typeface="Arial" panose="020B0604020202020204" pitchFamily="34" charset="0"/>
              </a:rPr>
              <a:t>50%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98AC31-77B0-2A11-E948-4CE2FE027747}"/>
              </a:ext>
            </a:extLst>
          </p:cNvPr>
          <p:cNvSpPr txBox="1">
            <a:spLocks/>
          </p:cNvSpPr>
          <p:nvPr/>
        </p:nvSpPr>
        <p:spPr>
          <a:xfrm>
            <a:off x="2243276" y="3037555"/>
            <a:ext cx="3729147" cy="60002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+mn-lt"/>
              </a:rPr>
              <a:t>Aligning to and achieving Program objectives</a:t>
            </a:r>
            <a:endParaRPr lang="en-AU" sz="160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31688">
            <a:extLst>
              <a:ext uri="{FF2B5EF4-FFF2-40B4-BE49-F238E27FC236}">
                <a16:creationId xmlns:a16="http://schemas.microsoft.com/office/drawing/2014/main" id="{CFAA1310-1F59-FB8A-4682-A374604F6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90484" y="3730116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000" b="1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2E93D-2EB5-CAA2-CB90-F4965E22E776}"/>
              </a:ext>
            </a:extLst>
          </p:cNvPr>
          <p:cNvSpPr txBox="1"/>
          <p:nvPr/>
        </p:nvSpPr>
        <p:spPr>
          <a:xfrm>
            <a:off x="1287806" y="3787198"/>
            <a:ext cx="847452" cy="4763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30%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790CC88-4E27-98D0-D41B-399BC19AB6E3}"/>
              </a:ext>
            </a:extLst>
          </p:cNvPr>
          <p:cNvSpPr txBox="1">
            <a:spLocks/>
          </p:cNvSpPr>
          <p:nvPr/>
        </p:nvSpPr>
        <p:spPr>
          <a:xfrm>
            <a:off x="2145914" y="3870206"/>
            <a:ext cx="3601670" cy="3464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+mn-lt"/>
              </a:rPr>
              <a:t>Overall Value for Money</a:t>
            </a:r>
            <a:endParaRPr lang="en-AU" sz="160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31689">
            <a:extLst>
              <a:ext uri="{FF2B5EF4-FFF2-40B4-BE49-F238E27FC236}">
                <a16:creationId xmlns:a16="http://schemas.microsoft.com/office/drawing/2014/main" id="{3C20DF77-EAF8-E878-C885-946DDFB5A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99376" y="4339715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000" b="1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AA90FD-81B3-F4E4-F7B0-B1A44B50814D}"/>
              </a:ext>
            </a:extLst>
          </p:cNvPr>
          <p:cNvSpPr txBox="1"/>
          <p:nvPr/>
        </p:nvSpPr>
        <p:spPr>
          <a:xfrm>
            <a:off x="1299721" y="4397987"/>
            <a:ext cx="869781" cy="4763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800" b="1">
                <a:solidFill>
                  <a:schemeClr val="accent3"/>
                </a:solidFill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EBD302F-FEB1-13FD-7D48-7B5EEFF6486E}"/>
              </a:ext>
            </a:extLst>
          </p:cNvPr>
          <p:cNvSpPr txBox="1">
            <a:spLocks/>
          </p:cNvSpPr>
          <p:nvPr/>
        </p:nvSpPr>
        <p:spPr>
          <a:xfrm>
            <a:off x="2151346" y="4490586"/>
            <a:ext cx="3601670" cy="3464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+mn-lt"/>
              </a:rPr>
              <a:t>Innovation</a:t>
            </a:r>
            <a:endParaRPr lang="en-AU" sz="140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31690">
            <a:extLst>
              <a:ext uri="{FF2B5EF4-FFF2-40B4-BE49-F238E27FC236}">
                <a16:creationId xmlns:a16="http://schemas.microsoft.com/office/drawing/2014/main" id="{05A141BC-349B-7F1A-24EF-D951AF99B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04498" y="4953422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000" b="1"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1D4AD1-0043-951F-A4E8-2389D98D30E6}"/>
              </a:ext>
            </a:extLst>
          </p:cNvPr>
          <p:cNvSpPr txBox="1"/>
          <p:nvPr/>
        </p:nvSpPr>
        <p:spPr>
          <a:xfrm>
            <a:off x="1287806" y="5029426"/>
            <a:ext cx="847452" cy="4763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800" b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10%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57A390B-0A0E-B30C-FA2C-5DB20BC12ACC}"/>
              </a:ext>
            </a:extLst>
          </p:cNvPr>
          <p:cNvSpPr txBox="1">
            <a:spLocks/>
          </p:cNvSpPr>
          <p:nvPr/>
        </p:nvSpPr>
        <p:spPr>
          <a:xfrm>
            <a:off x="2243276" y="4984575"/>
            <a:ext cx="3601670" cy="56473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600" dirty="0">
                <a:latin typeface="+mn-lt"/>
              </a:rPr>
              <a:t>Organisational</a:t>
            </a:r>
            <a:r>
              <a:rPr lang="en-US" sz="1600" dirty="0">
                <a:latin typeface="+mn-lt"/>
              </a:rPr>
              <a:t> Capability and Capacity to deliver</a:t>
            </a:r>
            <a:endParaRPr lang="en-AU" sz="16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31691">
            <a:extLst>
              <a:ext uri="{FF2B5EF4-FFF2-40B4-BE49-F238E27FC236}">
                <a16:creationId xmlns:a16="http://schemas.microsoft.com/office/drawing/2014/main" id="{66415F4C-30F4-B683-35C3-7DD59BBB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99194" y="5620566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000" b="1">
              <a:cs typeface="Arial" panose="020B0604020202020204" pitchFamily="34" charset="0"/>
            </a:endParaRPr>
          </a:p>
        </p:txBody>
      </p:sp>
      <p:sp>
        <p:nvSpPr>
          <p:cNvPr id="54273" name="Shape 31692">
            <a:extLst>
              <a:ext uri="{FF2B5EF4-FFF2-40B4-BE49-F238E27FC236}">
                <a16:creationId xmlns:a16="http://schemas.microsoft.com/office/drawing/2014/main" id="{4669A091-182B-496D-956D-24AB12D74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77301" y="2907156"/>
            <a:ext cx="46609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000" b="1">
              <a:cs typeface="Arial" panose="020B0604020202020204" pitchFamily="34" charset="0"/>
            </a:endParaRPr>
          </a:p>
        </p:txBody>
      </p:sp>
      <p:grpSp>
        <p:nvGrpSpPr>
          <p:cNvPr id="54283" name="Group 54282">
            <a:extLst>
              <a:ext uri="{FF2B5EF4-FFF2-40B4-BE49-F238E27FC236}">
                <a16:creationId xmlns:a16="http://schemas.microsoft.com/office/drawing/2014/main" id="{BF478A73-0D4E-8D68-6EFD-7D8B2DED7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26293" y="2010068"/>
            <a:ext cx="3516925" cy="4030576"/>
            <a:chOff x="6652110" y="1687142"/>
            <a:chExt cx="3270984" cy="3507902"/>
          </a:xfrm>
        </p:grpSpPr>
        <p:grpSp>
          <p:nvGrpSpPr>
            <p:cNvPr id="11" name="Group 10" descr="Title 04 triangle group">
              <a:extLst>
                <a:ext uri="{FF2B5EF4-FFF2-40B4-BE49-F238E27FC236}">
                  <a16:creationId xmlns:a16="http://schemas.microsoft.com/office/drawing/2014/main" id="{677ABDB9-6B66-FD59-290A-B2DA51825D43}"/>
                </a:ext>
              </a:extLst>
            </p:cNvPr>
            <p:cNvGrpSpPr/>
            <p:nvPr/>
          </p:nvGrpSpPr>
          <p:grpSpPr>
            <a:xfrm>
              <a:off x="6801641" y="2595283"/>
              <a:ext cx="2971952" cy="1523969"/>
              <a:chOff x="5109390" y="2585341"/>
              <a:chExt cx="2971952" cy="1523969"/>
            </a:xfrm>
          </p:grpSpPr>
          <p:sp>
            <p:nvSpPr>
              <p:cNvPr id="12" name="Shape 31714">
                <a:extLst>
                  <a:ext uri="{FF2B5EF4-FFF2-40B4-BE49-F238E27FC236}">
                    <a16:creationId xmlns:a16="http://schemas.microsoft.com/office/drawing/2014/main" id="{F157518E-AE34-0DC4-F9F2-E7732B935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109390" y="2585341"/>
                <a:ext cx="2971952" cy="1523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lnTo>
                      <a:pt x="0" y="21600"/>
                    </a:lnTo>
                    <a:lnTo>
                      <a:pt x="5400" y="21600"/>
                    </a:lnTo>
                    <a:lnTo>
                      <a:pt x="10799" y="10800"/>
                    </a:lnTo>
                    <a:lnTo>
                      <a:pt x="16200" y="21600"/>
                    </a:lnTo>
                    <a:lnTo>
                      <a:pt x="21600" y="21600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000"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BE77AF-6560-A5C1-72F9-AEB2380EBBAA}"/>
                  </a:ext>
                </a:extLst>
              </p:cNvPr>
              <p:cNvSpPr txBox="1"/>
              <p:nvPr/>
            </p:nvSpPr>
            <p:spPr>
              <a:xfrm rot="18706294">
                <a:off x="5423084" y="3262054"/>
                <a:ext cx="1397988" cy="271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1400" b="1">
                    <a:cs typeface="Arial" panose="020B0604020202020204" pitchFamily="34" charset="0"/>
                  </a:rPr>
                  <a:t>Value for money</a:t>
                </a:r>
              </a:p>
            </p:txBody>
          </p:sp>
        </p:grpSp>
        <p:grpSp>
          <p:nvGrpSpPr>
            <p:cNvPr id="18" name="Group 17" descr="Title 03 triangle group">
              <a:extLst>
                <a:ext uri="{FF2B5EF4-FFF2-40B4-BE49-F238E27FC236}">
                  <a16:creationId xmlns:a16="http://schemas.microsoft.com/office/drawing/2014/main" id="{C5B33196-64AA-0982-FA13-2287562C37BF}"/>
                </a:ext>
              </a:extLst>
            </p:cNvPr>
            <p:cNvGrpSpPr/>
            <p:nvPr/>
          </p:nvGrpSpPr>
          <p:grpSpPr>
            <a:xfrm>
              <a:off x="7033376" y="3424863"/>
              <a:ext cx="2508482" cy="1286309"/>
              <a:chOff x="5341125" y="3414921"/>
              <a:chExt cx="2508482" cy="1286309"/>
            </a:xfrm>
          </p:grpSpPr>
          <p:sp>
            <p:nvSpPr>
              <p:cNvPr id="19" name="Shape 31717">
                <a:extLst>
                  <a:ext uri="{FF2B5EF4-FFF2-40B4-BE49-F238E27FC236}">
                    <a16:creationId xmlns:a16="http://schemas.microsoft.com/office/drawing/2014/main" id="{38DBD31E-E606-69AF-AC41-E1814ECFB7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341125" y="3414921"/>
                <a:ext cx="2508482" cy="1286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lnTo>
                      <a:pt x="0" y="21600"/>
                    </a:lnTo>
                    <a:lnTo>
                      <a:pt x="5400" y="21600"/>
                    </a:lnTo>
                    <a:lnTo>
                      <a:pt x="10799" y="10800"/>
                    </a:lnTo>
                    <a:lnTo>
                      <a:pt x="16200" y="21600"/>
                    </a:lnTo>
                    <a:lnTo>
                      <a:pt x="21600" y="21600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000">
                  <a:solidFill>
                    <a:schemeClr val="accent3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605C41-228D-6BE4-73FC-DCDCEE233179}"/>
                  </a:ext>
                </a:extLst>
              </p:cNvPr>
              <p:cNvSpPr txBox="1"/>
              <p:nvPr/>
            </p:nvSpPr>
            <p:spPr>
              <a:xfrm rot="18790908">
                <a:off x="5852055" y="3906684"/>
                <a:ext cx="851826" cy="271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Innovation</a:t>
                </a:r>
              </a:p>
            </p:txBody>
          </p:sp>
        </p:grpSp>
        <p:grpSp>
          <p:nvGrpSpPr>
            <p:cNvPr id="24" name="Group 23" descr="Title 02 triangle group">
              <a:extLst>
                <a:ext uri="{FF2B5EF4-FFF2-40B4-BE49-F238E27FC236}">
                  <a16:creationId xmlns:a16="http://schemas.microsoft.com/office/drawing/2014/main" id="{74DD5EAC-BFA9-988C-D397-920D393E0323}"/>
                </a:ext>
              </a:extLst>
            </p:cNvPr>
            <p:cNvGrpSpPr/>
            <p:nvPr/>
          </p:nvGrpSpPr>
          <p:grpSpPr>
            <a:xfrm>
              <a:off x="7309784" y="4123717"/>
              <a:ext cx="1975514" cy="1071327"/>
              <a:chOff x="5607594" y="4123717"/>
              <a:chExt cx="1975514" cy="1071327"/>
            </a:xfrm>
          </p:grpSpPr>
          <p:sp>
            <p:nvSpPr>
              <p:cNvPr id="25" name="Shape 31720">
                <a:extLst>
                  <a:ext uri="{FF2B5EF4-FFF2-40B4-BE49-F238E27FC236}">
                    <a16:creationId xmlns:a16="http://schemas.microsoft.com/office/drawing/2014/main" id="{9F1F7BC0-1D46-A91E-3546-189ED213F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607594" y="4123717"/>
                <a:ext cx="1975514" cy="1013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lnTo>
                      <a:pt x="0" y="21600"/>
                    </a:lnTo>
                    <a:lnTo>
                      <a:pt x="5400" y="21600"/>
                    </a:lnTo>
                    <a:lnTo>
                      <a:pt x="10799" y="10800"/>
                    </a:lnTo>
                    <a:lnTo>
                      <a:pt x="16200" y="21600"/>
                    </a:lnTo>
                    <a:lnTo>
                      <a:pt x="21600" y="21600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000"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95459C3-8794-BCB9-1D27-B451FDD9F6DF}"/>
                  </a:ext>
                </a:extLst>
              </p:cNvPr>
              <p:cNvSpPr txBox="1"/>
              <p:nvPr/>
            </p:nvSpPr>
            <p:spPr>
              <a:xfrm rot="18705810">
                <a:off x="5755380" y="4540640"/>
                <a:ext cx="1037460" cy="271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1400" b="1">
                    <a:cs typeface="Arial" panose="020B0604020202020204" pitchFamily="34" charset="0"/>
                  </a:rPr>
                  <a:t>Organisation</a:t>
                </a:r>
              </a:p>
            </p:txBody>
          </p:sp>
        </p:grpSp>
        <p:grpSp>
          <p:nvGrpSpPr>
            <p:cNvPr id="54274" name="Group 54273" descr="Title 05 triangle group">
              <a:extLst>
                <a:ext uri="{FF2B5EF4-FFF2-40B4-BE49-F238E27FC236}">
                  <a16:creationId xmlns:a16="http://schemas.microsoft.com/office/drawing/2014/main" id="{75697DB7-87F3-9BC9-996F-6146DC62A8D9}"/>
                </a:ext>
              </a:extLst>
            </p:cNvPr>
            <p:cNvGrpSpPr/>
            <p:nvPr/>
          </p:nvGrpSpPr>
          <p:grpSpPr>
            <a:xfrm>
              <a:off x="6652110" y="1687142"/>
              <a:ext cx="3270984" cy="1677233"/>
              <a:chOff x="4959873" y="1672046"/>
              <a:chExt cx="3270984" cy="1677233"/>
            </a:xfrm>
          </p:grpSpPr>
          <p:sp>
            <p:nvSpPr>
              <p:cNvPr id="54287" name="Shape 31711">
                <a:extLst>
                  <a:ext uri="{FF2B5EF4-FFF2-40B4-BE49-F238E27FC236}">
                    <a16:creationId xmlns:a16="http://schemas.microsoft.com/office/drawing/2014/main" id="{57090611-BA9D-014A-8A96-CEAA6B659C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959873" y="1672046"/>
                <a:ext cx="3270984" cy="167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lnTo>
                      <a:pt x="0" y="21600"/>
                    </a:lnTo>
                    <a:lnTo>
                      <a:pt x="5400" y="21600"/>
                    </a:lnTo>
                    <a:lnTo>
                      <a:pt x="10799" y="10800"/>
                    </a:lnTo>
                    <a:lnTo>
                      <a:pt x="16200" y="21600"/>
                    </a:lnTo>
                    <a:lnTo>
                      <a:pt x="21600" y="21600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000"/>
              </a:p>
            </p:txBody>
          </p:sp>
          <p:sp>
            <p:nvSpPr>
              <p:cNvPr id="54288" name="TextBox 54287">
                <a:extLst>
                  <a:ext uri="{FF2B5EF4-FFF2-40B4-BE49-F238E27FC236}">
                    <a16:creationId xmlns:a16="http://schemas.microsoft.com/office/drawing/2014/main" id="{6E2BB2B1-B28D-E71A-B62F-06E1BB73F8AD}"/>
                  </a:ext>
                </a:extLst>
              </p:cNvPr>
              <p:cNvSpPr txBox="1"/>
              <p:nvPr/>
            </p:nvSpPr>
            <p:spPr>
              <a:xfrm rot="18758344">
                <a:off x="5464891" y="2375281"/>
                <a:ext cx="1280799" cy="35439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Alignment with objectives</a:t>
                </a:r>
              </a:p>
            </p:txBody>
          </p:sp>
        </p:grpSp>
      </p:grpSp>
      <p:pic>
        <p:nvPicPr>
          <p:cNvPr id="54275" name="Graphic 54274">
            <a:extLst>
              <a:ext uri="{FF2B5EF4-FFF2-40B4-BE49-F238E27FC236}">
                <a16:creationId xmlns:a16="http://schemas.microsoft.com/office/drawing/2014/main" id="{00181BDA-E427-2AB2-B077-5EB858209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60458" y="5712374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02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 descr="Group Eligibility">
            <a:extLst>
              <a:ext uri="{FF2B5EF4-FFF2-40B4-BE49-F238E27FC236}">
                <a16:creationId xmlns:a16="http://schemas.microsoft.com/office/drawing/2014/main" id="{2007C856-3791-3924-4B85-80B81AD1FC6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117" y="0"/>
            <a:ext cx="10232558" cy="115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Group Eligibility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5CD62-EF92-BD9B-D775-30C358834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8539" y="6356350"/>
            <a:ext cx="2743200" cy="365125"/>
          </a:xfrm>
        </p:spPr>
        <p:txBody>
          <a:bodyPr/>
          <a:lstStyle/>
          <a:p>
            <a:fld id="{10F38EA1-A2B3-734E-8FE4-2A14DB32A8F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4C053-A8BA-5FAE-A098-70710F7D75BD}"/>
              </a:ext>
            </a:extLst>
          </p:cNvPr>
          <p:cNvSpPr txBox="1"/>
          <p:nvPr/>
        </p:nvSpPr>
        <p:spPr>
          <a:xfrm>
            <a:off x="335587" y="1040375"/>
            <a:ext cx="751867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AU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  <a:t>TO BE ELIGIBLE FOR STREAM 2, APPLICANTS MUST BE EITHER: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0A142CF-3E47-894C-67DC-83F132FD9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917622"/>
              </p:ext>
            </p:extLst>
          </p:nvPr>
        </p:nvGraphicFramePr>
        <p:xfrm>
          <a:off x="503433" y="1620487"/>
          <a:ext cx="6984196" cy="4645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4196">
                  <a:extLst>
                    <a:ext uri="{9D8B030D-6E8A-4147-A177-3AD203B41FA5}">
                      <a16:colId xmlns:a16="http://schemas.microsoft.com/office/drawing/2014/main" val="4204062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6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/>
                        </a:rPr>
                        <a:t>An incorporated association registered through Consumer Affairs Victoria.</a:t>
                      </a:r>
                    </a:p>
                  </a:txBody>
                  <a:tcPr marT="36000" marB="720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699431"/>
                  </a:ext>
                </a:extLst>
              </a:tr>
              <a:tr h="20065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endParaRPr lang="en-AU" sz="1600" dirty="0">
                        <a:solidFill>
                          <a:schemeClr val="bg1"/>
                        </a:solidFill>
                      </a:endParaRPr>
                    </a:p>
                  </a:txBody>
                  <a:tcPr marT="36000" marB="72000" anchor="ctr">
                    <a:solidFill>
                      <a:srgbClr val="1A4E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465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6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/>
                        </a:rPr>
                        <a:t>A registered company with the Australian Securities Investment Commission (ASIC). </a:t>
                      </a:r>
                      <a:endParaRPr lang="en-AU" sz="1600" b="1" dirty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T="36000" marB="720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75064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AU" sz="1600" b="1" dirty="0">
                          <a:solidFill>
                            <a:schemeClr val="bg1"/>
                          </a:solidFill>
                        </a:rPr>
                        <a:t>OR</a:t>
                      </a:r>
                      <a:endParaRPr lang="en-AU" dirty="0">
                        <a:solidFill>
                          <a:schemeClr val="bg1"/>
                        </a:solidFill>
                      </a:endParaRPr>
                    </a:p>
                  </a:txBody>
                  <a:tcPr marT="36000" marB="72000" anchor="ctr">
                    <a:solidFill>
                      <a:srgbClr val="1A4E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24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6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Arial"/>
                        </a:rPr>
                        <a:t>An Aboriginal and Torres Strait Islander corporation registered with the Office of the Registrar of Indigenous Corporations (ORIC) under the Corporations (Aboriginal and Torres Strait Islander) Act 2006.</a:t>
                      </a:r>
                    </a:p>
                  </a:txBody>
                  <a:tcPr marT="36000" marB="720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65866"/>
                  </a:ext>
                </a:extLst>
              </a:tr>
              <a:tr h="2571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AU" sz="1600" b="1" dirty="0">
                          <a:solidFill>
                            <a:schemeClr val="bg1"/>
                          </a:solidFill>
                        </a:rPr>
                        <a:t>AND</a:t>
                      </a:r>
                      <a:endParaRPr lang="en-AU" dirty="0">
                        <a:solidFill>
                          <a:schemeClr val="bg1"/>
                        </a:solidFill>
                      </a:endParaRPr>
                    </a:p>
                  </a:txBody>
                  <a:tcPr marT="36000" marB="72000" anchor="ctr">
                    <a:solidFill>
                      <a:srgbClr val="1A4E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5806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  <a:cs typeface="Times New Roman"/>
                        </a:rPr>
                        <a:t>Hold sufficient insurance to safeguard volunteers and participants involved in the funded activities, including public liability insurance of at least $20 million and personal accident insurance, or have an auspice arrangement with a partner who meets the above requirements.</a:t>
                      </a:r>
                    </a:p>
                  </a:txBody>
                  <a:tcPr marT="36000" marB="720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498560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CBB61D97-8E76-E821-5CD4-1521DD0A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08967" y="5320660"/>
            <a:ext cx="1224000" cy="1224000"/>
            <a:chOff x="10682909" y="2034495"/>
            <a:chExt cx="914400" cy="914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91EEA80-3792-4755-071C-7564791E8F86}"/>
                </a:ext>
              </a:extLst>
            </p:cNvPr>
            <p:cNvSpPr/>
            <p:nvPr/>
          </p:nvSpPr>
          <p:spPr>
            <a:xfrm>
              <a:off x="10682909" y="2034495"/>
              <a:ext cx="914400" cy="914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2" name="Graphic 11" descr="Checklist with solid fill">
              <a:extLst>
                <a:ext uri="{FF2B5EF4-FFF2-40B4-BE49-F238E27FC236}">
                  <a16:creationId xmlns:a16="http://schemas.microsoft.com/office/drawing/2014/main" id="{0A96562E-5AFA-FA1A-E918-9BA92F4A1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81472" y="2133058"/>
              <a:ext cx="717274" cy="717274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015C2F4-D99A-542E-2C29-391955412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08967" y="5320660"/>
            <a:ext cx="1224000" cy="1224000"/>
          </a:xfrm>
          <a:prstGeom prst="ellipse">
            <a:avLst/>
          </a:prstGeom>
          <a:noFill/>
          <a:ln w="31750">
            <a:solidFill>
              <a:srgbClr val="1A4E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3158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B7C99D-BA6E-D145-9177-B4D171B8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525"/>
            <a:ext cx="10232558" cy="1149531"/>
          </a:xfrm>
        </p:spPr>
        <p:txBody>
          <a:bodyPr/>
          <a:lstStyle/>
          <a:p>
            <a:r>
              <a:rPr lang="en-US" sz="4000">
                <a:solidFill>
                  <a:schemeClr val="tx2"/>
                </a:solidFill>
              </a:rPr>
              <a:t>Funding Eligibility</a:t>
            </a:r>
            <a:endParaRPr lang="en-GB" sz="400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17CD32-B98C-6146-8615-864A1B610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24890"/>
            <a:ext cx="2743200" cy="365125"/>
          </a:xfrm>
        </p:spPr>
        <p:txBody>
          <a:bodyPr/>
          <a:lstStyle/>
          <a:p>
            <a:fld id="{10F38EA1-A2B3-734E-8FE4-2A14DB32A8F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 descr="Funding can only be used for items directly related to the delivery of the project.">
            <a:extLst>
              <a:ext uri="{FF2B5EF4-FFF2-40B4-BE49-F238E27FC236}">
                <a16:creationId xmlns:a16="http://schemas.microsoft.com/office/drawing/2014/main" id="{64A0DB73-FBBD-F04A-B21D-F3F84FCE65A7}"/>
              </a:ext>
            </a:extLst>
          </p:cNvPr>
          <p:cNvSpPr txBox="1"/>
          <p:nvPr/>
        </p:nvSpPr>
        <p:spPr>
          <a:xfrm>
            <a:off x="231680" y="1199798"/>
            <a:ext cx="11734800" cy="2348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US" sz="1700" b="1" spc="11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CAN ONLY BE USED FOR ITEMS DIRECTLY RELATED TO THE DELIVERY OF THE PROJECT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261DB0-0E63-450D-A4CB-4EAB4B5E3E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1680" y="1543640"/>
            <a:ext cx="11719928" cy="504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08000" tIns="108000" rIns="108000" bIns="108000" anchor="ctr"/>
          <a:lstStyle/>
          <a:p>
            <a:pPr algn="ctr">
              <a:lnSpc>
                <a:spcPct val="130000"/>
              </a:lnSpc>
              <a:defRPr/>
            </a:pPr>
            <a:r>
              <a:rPr lang="en-US" b="1" kern="0" dirty="0">
                <a:solidFill>
                  <a:srgbClr val="FFFFFF"/>
                </a:solidFill>
                <a:cs typeface="Arial" panose="020B0604020202020204" pitchFamily="34" charset="0"/>
              </a:rPr>
              <a:t>What may be funded?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F9BB34-0098-4E91-8B86-7EA102CD284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1680" y="2047641"/>
            <a:ext cx="11725155" cy="4387969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35000" tIns="135000" rIns="135000" bIns="108000" anchor="ctr"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US" sz="1400" b="1" kern="0" dirty="0">
                <a:cs typeface="Arial"/>
              </a:rPr>
              <a:t>Including but not limited to: </a:t>
            </a:r>
            <a:endParaRPr lang="en-AU" sz="1400" dirty="0">
              <a:ea typeface="+mn-lt"/>
              <a:cs typeface="Arial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Consultants, facilitators and/or presenters.</a:t>
            </a:r>
            <a:endParaRPr lang="en-AU" sz="1400" dirty="0">
              <a:cs typeface="Arial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Project officers time to deliver tangible and quantifiable project activities. </a:t>
            </a:r>
            <a:endParaRPr lang="en-AU" sz="1400" dirty="0">
              <a:cs typeface="Arial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Training and/or educational course fees.</a:t>
            </a:r>
            <a:endParaRPr lang="en-AU" sz="1400" dirty="0">
              <a:cs typeface="Arial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Publicity, communications, and marketing.</a:t>
            </a:r>
            <a:endParaRPr lang="en-AU" sz="1400" dirty="0">
              <a:ea typeface="+mn-lt"/>
              <a:cs typeface="+mn-lt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Advertising, printing, design, and postage.</a:t>
            </a:r>
            <a:endParaRPr lang="en-AU" sz="1400" dirty="0">
              <a:cs typeface="Arial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Website and app development.</a:t>
            </a:r>
            <a:endParaRPr lang="en-AU" sz="1400" dirty="0">
              <a:cs typeface="Arial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Photography, videography and video production.</a:t>
            </a:r>
            <a:endParaRPr lang="en-AU" sz="1400" dirty="0">
              <a:cs typeface="Arial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Hire of equipment and venues for events.</a:t>
            </a:r>
            <a:endParaRPr lang="en-AU" sz="1400" dirty="0">
              <a:ea typeface="+mn-lt"/>
              <a:cs typeface="+mn-lt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Resource materials and consumable items.</a:t>
            </a:r>
            <a:endParaRPr lang="en-AU" sz="1400" dirty="0">
              <a:ea typeface="+mn-lt"/>
              <a:cs typeface="+mn-lt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Transport and travel within Victoria required for project delivery.</a:t>
            </a:r>
            <a:endParaRPr lang="en-AU" sz="1400" dirty="0">
              <a:ea typeface="+mn-lt"/>
              <a:cs typeface="+mn-lt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Food and non-alcoholic beverages within reason – for example: light event catering.</a:t>
            </a:r>
            <a:endParaRPr lang="en-AU" sz="1400" dirty="0">
              <a:ea typeface="+mn-lt"/>
              <a:cs typeface="+mn-lt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Capital items and equipment including monitoring technology, spray equipment or traps up to the value of $3,000. </a:t>
            </a:r>
          </a:p>
          <a:p>
            <a:pPr marL="628650" lvl="1" indent="-171450">
              <a:spcBef>
                <a:spcPts val="150"/>
              </a:spcBef>
              <a:spcAft>
                <a:spcPts val="150"/>
              </a:spcAft>
              <a:buFont typeface="Courier New" panose="020B0604020202020204" pitchFamily="34" charset="0"/>
              <a:buChar char="o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In cases where the applicant can demonstrate sustained community engagement over a minimum of 2 years, they may apply to purchase capital items with a value up to $10,000.</a:t>
            </a:r>
            <a:endParaRPr lang="en-AU" sz="1400" dirty="0">
              <a:cs typeface="Arial"/>
            </a:endParaRP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000000"/>
                </a:solidFill>
                <a:ea typeface="+mn-lt"/>
                <a:cs typeface="+mn-lt"/>
              </a:rPr>
              <a:t>Project management and administration costs that do not exceed 15% of the total funding requested. 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5676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E832-08B1-FD12-8A60-F04C0DD01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28" y="533400"/>
            <a:ext cx="6096000" cy="1685847"/>
          </a:xfrm>
        </p:spPr>
        <p:txBody>
          <a:bodyPr/>
          <a:lstStyle/>
          <a:p>
            <a:pPr rtl="0" eaLnBrk="1" fontAlgn="base" latinLnBrk="0" hangingPunct="1">
              <a:lnSpc>
                <a:spcPct val="150000"/>
              </a:lnSpc>
            </a:pPr>
            <a:r>
              <a:rPr lang="en-US" sz="3600" kern="1200">
                <a:effectLst/>
                <a:ea typeface="+mn-ea"/>
                <a:cs typeface="+mn-cs"/>
              </a:rPr>
              <a:t>Partnerships Against Pests Applications and Exampl</a:t>
            </a:r>
            <a:r>
              <a:rPr lang="en-US" sz="3600">
                <a:ea typeface="+mn-ea"/>
                <a:cs typeface="+mn-cs"/>
              </a:rPr>
              <a:t>es</a:t>
            </a:r>
            <a:endParaRPr lang="en-AU" sz="3600"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CAE5C-7AEB-CA4E-B634-0C0841A60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F90F0-E396-F5F3-1A2A-211A56EFB3C8}"/>
              </a:ext>
            </a:extLst>
          </p:cNvPr>
          <p:cNvSpPr txBox="1"/>
          <p:nvPr/>
        </p:nvSpPr>
        <p:spPr>
          <a:xfrm>
            <a:off x="773723" y="2500022"/>
            <a:ext cx="5164457" cy="27938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Preparing your Application</a:t>
            </a:r>
            <a:endParaRPr lang="en-US" dirty="0">
              <a:solidFill>
                <a:schemeClr val="bg1"/>
              </a:solidFill>
            </a:endParaRPr>
          </a:p>
          <a:p>
            <a:pPr marL="266700" indent="-2667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Apply</a:t>
            </a:r>
          </a:p>
          <a:p>
            <a:pPr marL="266700" indent="-2667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Distribution</a:t>
            </a:r>
          </a:p>
          <a:p>
            <a:pPr marL="266700" indent="-2667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Learnings from Previous Applicants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4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F8B8-AA71-DD47-B3EA-A49787D5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300" y="744787"/>
            <a:ext cx="7039400" cy="427017"/>
          </a:xfrm>
        </p:spPr>
        <p:txBody>
          <a:bodyPr/>
          <a:lstStyle/>
          <a:p>
            <a:pPr algn="ctr"/>
            <a:r>
              <a:rPr lang="en-GB" sz="3600">
                <a:solidFill>
                  <a:schemeClr val="tx2"/>
                </a:solidFill>
              </a:rPr>
              <a:t>Acknowledgement</a:t>
            </a:r>
            <a:r>
              <a:rPr lang="en-GB" sz="3600"/>
              <a:t> </a:t>
            </a:r>
            <a:r>
              <a:rPr lang="en-GB" sz="3600">
                <a:solidFill>
                  <a:schemeClr val="tx2"/>
                </a:solidFill>
              </a:rPr>
              <a:t>of Country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69775-080F-8441-957A-46B603759165}"/>
              </a:ext>
            </a:extLst>
          </p:cNvPr>
          <p:cNvSpPr txBox="1"/>
          <p:nvPr/>
        </p:nvSpPr>
        <p:spPr>
          <a:xfrm>
            <a:off x="1787718" y="2180385"/>
            <a:ext cx="8990859" cy="25657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AU" dirty="0">
                <a:solidFill>
                  <a:schemeClr val="accent1"/>
                </a:solidFill>
                <a:latin typeface="Arial"/>
                <a:cs typeface="Arial"/>
              </a:rPr>
              <a:t>We acknowledge and respect the Victorian Traditional Owners as the original custodians of Victoria’s land and water, their unique ability to care for Country and deep spiritual connection to it.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AU" dirty="0">
                <a:solidFill>
                  <a:schemeClr val="accent1"/>
                </a:solidFill>
                <a:latin typeface="Arial"/>
                <a:cs typeface="Arial"/>
              </a:rPr>
              <a:t>We honour Elders past and present whose knowledge and wisdom has ensured the continuation of culture and traditional practices.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A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DEECA is committed to genuinely partnering with Victorian Traditional Owners and Victoria’s community to progress their aspirations.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0839E-20D2-BE43-9DCF-70A88847E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226" y="6487822"/>
            <a:ext cx="2743200" cy="365125"/>
          </a:xfrm>
        </p:spPr>
        <p:txBody>
          <a:bodyPr/>
          <a:lstStyle/>
          <a:p>
            <a:fld id="{10F38EA1-A2B3-734E-8FE4-2A14DB32A8F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7F6E7C-A9AC-0477-E7AB-E51E8AACF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5304" y="2202157"/>
            <a:ext cx="89630" cy="24149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6" descr="Agriculture Victoria logo">
            <a:extLst>
              <a:ext uri="{FF2B5EF4-FFF2-40B4-BE49-F238E27FC236}">
                <a16:creationId xmlns:a16="http://schemas.microsoft.com/office/drawing/2014/main" id="{DC924AD9-B4E3-271D-0245-CFB4ACB178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4" y="5754674"/>
            <a:ext cx="3521967" cy="9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6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D85C61-DAE2-8A40-B226-9755FA5C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232558" cy="1149531"/>
          </a:xfrm>
        </p:spPr>
        <p:txBody>
          <a:bodyPr/>
          <a:lstStyle/>
          <a:p>
            <a:r>
              <a:rPr lang="en-US" sz="4000" dirty="0">
                <a:solidFill>
                  <a:schemeClr val="tx2"/>
                </a:solidFill>
              </a:rPr>
              <a:t>Preparing your Application</a:t>
            </a:r>
            <a:endParaRPr lang="en-GB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038919-F0E0-E7A4-BBC0-EE4451920254}"/>
              </a:ext>
            </a:extLst>
          </p:cNvPr>
          <p:cNvSpPr txBox="1"/>
          <p:nvPr/>
        </p:nvSpPr>
        <p:spPr>
          <a:xfrm>
            <a:off x="2726504" y="1310460"/>
            <a:ext cx="6635461" cy="221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b="1" spc="11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SHOULD INCLUDE:</a:t>
            </a:r>
          </a:p>
        </p:txBody>
      </p:sp>
      <p:sp>
        <p:nvSpPr>
          <p:cNvPr id="6173" name="Subtitle 2">
            <a:extLst>
              <a:ext uri="{FF2B5EF4-FFF2-40B4-BE49-F238E27FC236}">
                <a16:creationId xmlns:a16="http://schemas.microsoft.com/office/drawing/2014/main" id="{54022A31-A958-742A-258C-C2448CB45E95}"/>
              </a:ext>
            </a:extLst>
          </p:cNvPr>
          <p:cNvSpPr txBox="1">
            <a:spLocks/>
          </p:cNvSpPr>
          <p:nvPr/>
        </p:nvSpPr>
        <p:spPr>
          <a:xfrm>
            <a:off x="1655581" y="1920839"/>
            <a:ext cx="4426357" cy="720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l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ASSESSMENT CRITERIA</a:t>
            </a:r>
          </a:p>
          <a:p>
            <a:pPr marL="85725" algn="l">
              <a:spcBef>
                <a:spcPts val="0"/>
              </a:spcBef>
            </a:pP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An explanation of how your project addresses the objectives and outcomes of the Program</a:t>
            </a:r>
          </a:p>
        </p:txBody>
      </p:sp>
      <p:pic>
        <p:nvPicPr>
          <p:cNvPr id="6174" name="Graphic 6173">
            <a:extLst>
              <a:ext uri="{FF2B5EF4-FFF2-40B4-BE49-F238E27FC236}">
                <a16:creationId xmlns:a16="http://schemas.microsoft.com/office/drawing/2014/main" id="{640DE229-2DBD-7D4E-9078-9FDCCD2F4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8759" y="1907918"/>
            <a:ext cx="756000" cy="756000"/>
          </a:xfrm>
          <a:prstGeom prst="rect">
            <a:avLst/>
          </a:prstGeom>
        </p:spPr>
      </p:pic>
      <p:sp>
        <p:nvSpPr>
          <p:cNvPr id="6175" name="Subtitle 2">
            <a:extLst>
              <a:ext uri="{FF2B5EF4-FFF2-40B4-BE49-F238E27FC236}">
                <a16:creationId xmlns:a16="http://schemas.microsoft.com/office/drawing/2014/main" id="{EFE0CCCF-513E-D8B2-4F83-465124C68E16}"/>
              </a:ext>
            </a:extLst>
          </p:cNvPr>
          <p:cNvSpPr txBox="1">
            <a:spLocks/>
          </p:cNvSpPr>
          <p:nvPr/>
        </p:nvSpPr>
        <p:spPr>
          <a:xfrm>
            <a:off x="1655582" y="2959233"/>
            <a:ext cx="4509276" cy="7405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l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PARTNERSHIPS</a:t>
            </a:r>
          </a:p>
          <a:p>
            <a:pPr marL="85725" algn="l">
              <a:spcBef>
                <a:spcPts val="0"/>
              </a:spcBef>
            </a:pP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A list of your partners and collaborators, including CPMGs and Traditional Owner Corporations</a:t>
            </a:r>
          </a:p>
        </p:txBody>
      </p:sp>
      <p:sp>
        <p:nvSpPr>
          <p:cNvPr id="6176" name="Subtitle 2">
            <a:extLst>
              <a:ext uri="{FF2B5EF4-FFF2-40B4-BE49-F238E27FC236}">
                <a16:creationId xmlns:a16="http://schemas.microsoft.com/office/drawing/2014/main" id="{4F406FAA-8712-E411-F25A-93B2D0B1D4FA}"/>
              </a:ext>
            </a:extLst>
          </p:cNvPr>
          <p:cNvSpPr txBox="1">
            <a:spLocks/>
          </p:cNvSpPr>
          <p:nvPr/>
        </p:nvSpPr>
        <p:spPr>
          <a:xfrm>
            <a:off x="1655582" y="4032047"/>
            <a:ext cx="4509275" cy="720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l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LETTERS OF SUPPORT</a:t>
            </a:r>
          </a:p>
          <a:p>
            <a:pPr marL="85725" algn="l">
              <a:spcBef>
                <a:spcPts val="0"/>
              </a:spcBef>
            </a:pP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Written confirmation of the type of support and level of investment from all major project partners</a:t>
            </a:r>
          </a:p>
        </p:txBody>
      </p:sp>
      <p:pic>
        <p:nvPicPr>
          <p:cNvPr id="6177" name="Graphic 6176">
            <a:extLst>
              <a:ext uri="{FF2B5EF4-FFF2-40B4-BE49-F238E27FC236}">
                <a16:creationId xmlns:a16="http://schemas.microsoft.com/office/drawing/2014/main" id="{947318DC-EDD0-850E-ED87-F1934D695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01429" y="4031747"/>
            <a:ext cx="756000" cy="756000"/>
          </a:xfrm>
          <a:prstGeom prst="rect">
            <a:avLst/>
          </a:prstGeom>
        </p:spPr>
      </p:pic>
      <p:pic>
        <p:nvPicPr>
          <p:cNvPr id="6178" name="Picture 8">
            <a:extLst>
              <a:ext uri="{FF2B5EF4-FFF2-40B4-BE49-F238E27FC236}">
                <a16:creationId xmlns:a16="http://schemas.microsoft.com/office/drawing/2014/main" id="{B7C30118-921A-88D8-2660-DE9BB4D08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9" y="2969519"/>
            <a:ext cx="735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Picture 12">
            <a:extLst>
              <a:ext uri="{FF2B5EF4-FFF2-40B4-BE49-F238E27FC236}">
                <a16:creationId xmlns:a16="http://schemas.microsoft.com/office/drawing/2014/main" id="{CAE75FCD-F0E2-2C85-1DE4-1DC70D2F2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3" y="5088658"/>
            <a:ext cx="745352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80" name="Subtitle 2">
            <a:extLst>
              <a:ext uri="{FF2B5EF4-FFF2-40B4-BE49-F238E27FC236}">
                <a16:creationId xmlns:a16="http://schemas.microsoft.com/office/drawing/2014/main" id="{F25041A1-204E-90FA-375E-0B27478F9D03}"/>
              </a:ext>
            </a:extLst>
          </p:cNvPr>
          <p:cNvSpPr txBox="1">
            <a:spLocks/>
          </p:cNvSpPr>
          <p:nvPr/>
        </p:nvSpPr>
        <p:spPr>
          <a:xfrm>
            <a:off x="1640902" y="5094509"/>
            <a:ext cx="4441036" cy="104632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l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BUDGET</a:t>
            </a:r>
            <a:endParaRPr lang="en-AU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85725" algn="l">
              <a:spcBef>
                <a:spcPts val="0"/>
              </a:spcBef>
            </a:pP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A detailed breakdown of the costs involved in delivering the project, including the amount and source of any other funding</a:t>
            </a: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E1894EFA-FACC-2EFE-6E6D-63351D0C1675}"/>
              </a:ext>
            </a:extLst>
          </p:cNvPr>
          <p:cNvSpPr txBox="1">
            <a:spLocks/>
          </p:cNvSpPr>
          <p:nvPr/>
        </p:nvSpPr>
        <p:spPr>
          <a:xfrm>
            <a:off x="7338318" y="1918666"/>
            <a:ext cx="4189822" cy="79170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l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IN</a:t>
            </a:r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-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KIND CONTRIBUTION</a:t>
            </a:r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S</a:t>
            </a:r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  <a:p>
            <a:pPr marL="85725" algn="l">
              <a:spcBef>
                <a:spcPts val="0"/>
              </a:spcBef>
            </a:pP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Details of in-kind contributions from your group and partners, such as volunteer time or resources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F8CCE3E-EF98-28D9-B26C-D41922EF0CE7}"/>
              </a:ext>
            </a:extLst>
          </p:cNvPr>
          <p:cNvSpPr txBox="1">
            <a:spLocks/>
          </p:cNvSpPr>
          <p:nvPr/>
        </p:nvSpPr>
        <p:spPr>
          <a:xfrm>
            <a:off x="7315294" y="2967343"/>
            <a:ext cx="4189823" cy="720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l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TARGET SPECIES</a:t>
            </a:r>
          </a:p>
          <a:p>
            <a:pPr marL="85725" algn="l">
              <a:spcBef>
                <a:spcPts val="0"/>
              </a:spcBef>
            </a:pP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A list of the species declared under the </a:t>
            </a:r>
            <a:r>
              <a:rPr lang="en-AU" sz="1400" i="1" dirty="0">
                <a:solidFill>
                  <a:schemeClr val="tx1"/>
                </a:solidFill>
                <a:latin typeface="Arial" panose="020B0604020202020204" pitchFamily="34" charset="0"/>
                <a:hlinkClick r:id="rId9"/>
              </a:rPr>
              <a:t>Catchment and Land Protection Act 1994 </a:t>
            </a: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the project targets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8388E09-15D6-B063-4A10-ECEE0DFC9316}"/>
              </a:ext>
            </a:extLst>
          </p:cNvPr>
          <p:cNvSpPr txBox="1">
            <a:spLocks/>
          </p:cNvSpPr>
          <p:nvPr/>
        </p:nvSpPr>
        <p:spPr>
          <a:xfrm>
            <a:off x="7315294" y="3999308"/>
            <a:ext cx="4189823" cy="95528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l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CAPITAL ITEMS OVER $3,000</a:t>
            </a:r>
          </a:p>
          <a:p>
            <a:pPr marL="85725" algn="l">
              <a:spcBef>
                <a:spcPts val="0"/>
              </a:spcBef>
            </a:pP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Details of how the item will help your group and how you will maintain the equipment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1CA6E94D-B6CC-FF10-A6EA-3B6AC7D7C0DB}"/>
              </a:ext>
            </a:extLst>
          </p:cNvPr>
          <p:cNvSpPr txBox="1">
            <a:spLocks/>
          </p:cNvSpPr>
          <p:nvPr/>
        </p:nvSpPr>
        <p:spPr>
          <a:xfrm>
            <a:off x="7302731" y="5266557"/>
            <a:ext cx="4189823" cy="720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l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OUTPUTS</a:t>
            </a:r>
          </a:p>
          <a:p>
            <a:pPr marL="85725" algn="l">
              <a:spcBef>
                <a:spcPts val="0"/>
              </a:spcBef>
            </a:pP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</a:rPr>
              <a:t>Estimates of the type and quantity of activities to be delivered by the project 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A4DD051-9244-CBA4-A363-017637BB0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87" y="2943224"/>
            <a:ext cx="735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E7575792-8161-E155-ADE1-3A5046969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87" y="1907918"/>
            <a:ext cx="745352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A3751A-EA3D-186D-F1A3-E4255F9C8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03761" y="5250021"/>
            <a:ext cx="756000" cy="756000"/>
            <a:chOff x="6218523" y="4337207"/>
            <a:chExt cx="756000" cy="756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7775B75-3D9E-FE0C-DF02-A8D137CB2CAA}"/>
                </a:ext>
              </a:extLst>
            </p:cNvPr>
            <p:cNvSpPr/>
            <p:nvPr/>
          </p:nvSpPr>
          <p:spPr>
            <a:xfrm>
              <a:off x="6218523" y="4337207"/>
              <a:ext cx="756000" cy="75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" name="Picture 10" descr="Lights On with solid fill">
              <a:extLst>
                <a:ext uri="{FF2B5EF4-FFF2-40B4-BE49-F238E27FC236}">
                  <a16:creationId xmlns:a16="http://schemas.microsoft.com/office/drawing/2014/main" id="{DA2AC8DF-3598-004C-44B6-2B7B466F7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 bwMode="auto">
            <a:xfrm>
              <a:off x="6326523" y="4439105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4A8313-17FB-FBD9-817E-C35A572B1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19339" y="4131211"/>
            <a:ext cx="756000" cy="756000"/>
            <a:chOff x="6339987" y="4205489"/>
            <a:chExt cx="756000" cy="756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3BD057-438C-FCBF-CBC1-31762D2C7082}"/>
                </a:ext>
              </a:extLst>
            </p:cNvPr>
            <p:cNvSpPr/>
            <p:nvPr/>
          </p:nvSpPr>
          <p:spPr>
            <a:xfrm>
              <a:off x="6339987" y="4205489"/>
              <a:ext cx="756000" cy="756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" name="Graphic 7" descr="Tractor outline">
              <a:extLst>
                <a:ext uri="{FF2B5EF4-FFF2-40B4-BE49-F238E27FC236}">
                  <a16:creationId xmlns:a16="http://schemas.microsoft.com/office/drawing/2014/main" id="{BA91B399-3A05-6593-32C9-0B9EE239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389398" y="4259301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015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B075C-620F-E55B-CC19-0E46261BF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288B50-7C53-4DB9-B12C-58CCFE15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"/>
            <a:ext cx="10232558" cy="1149531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  <a:latin typeface="Arial"/>
                <a:cs typeface="Arial"/>
              </a:rPr>
              <a:t>Budget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4F232-3B3E-800A-52EB-EDBDB29EB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35942C-890A-2A30-B8BF-7C12049F5EBD}"/>
              </a:ext>
            </a:extLst>
          </p:cNvPr>
          <p:cNvSpPr txBox="1"/>
          <p:nvPr/>
        </p:nvSpPr>
        <p:spPr>
          <a:xfrm>
            <a:off x="257175" y="1228725"/>
            <a:ext cx="4867275" cy="1195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b="1" dirty="0">
                <a:solidFill>
                  <a:schemeClr val="tx2"/>
                </a:solidFill>
              </a:rPr>
              <a:t>BUDGET SECTION HAS BEEN UPDATED TO MAKE IT CLEARER FOR APPLICANTS AND ASSESSORS.</a:t>
            </a:r>
          </a:p>
        </p:txBody>
      </p:sp>
      <p:pic>
        <p:nvPicPr>
          <p:cNvPr id="14" name="Picture 13" descr="Screenshot of the itemised budget section of the grants online application. This shows the sections and types of information we expect to be included in the application.">
            <a:hlinkClick r:id="rId3"/>
            <a:extLst>
              <a:ext uri="{FF2B5EF4-FFF2-40B4-BE49-F238E27FC236}">
                <a16:creationId xmlns:a16="http://schemas.microsoft.com/office/drawing/2014/main" id="{90BC3A0D-2043-3694-17A0-CA9CB9F89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939" y="1193556"/>
            <a:ext cx="6643434" cy="56292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93AFA1-2449-9221-2CE8-DA8D0818D66A}"/>
              </a:ext>
            </a:extLst>
          </p:cNvPr>
          <p:cNvSpPr txBox="1"/>
          <p:nvPr/>
        </p:nvSpPr>
        <p:spPr>
          <a:xfrm>
            <a:off x="441048" y="2657931"/>
            <a:ext cx="4499527" cy="2534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algn="l">
              <a:lnSpc>
                <a:spcPct val="150000"/>
              </a:lnSpc>
            </a:pPr>
            <a:r>
              <a:rPr lang="en-AU" sz="1500" dirty="0"/>
              <a:t>3 kinds of income:</a:t>
            </a:r>
          </a:p>
          <a:p>
            <a:pPr marL="542925" indent="-20002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/>
              <a:t>Amount requested from </a:t>
            </a:r>
            <a:r>
              <a:rPr lang="en-AU" sz="1500" b="1" dirty="0"/>
              <a:t>this</a:t>
            </a:r>
            <a:r>
              <a:rPr lang="en-AU" sz="1500" dirty="0"/>
              <a:t> grant program</a:t>
            </a:r>
          </a:p>
          <a:p>
            <a:pPr marL="542925" indent="-20002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/>
              <a:t>In-kind income value</a:t>
            </a:r>
          </a:p>
          <a:p>
            <a:pPr marL="542925" indent="-20002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/>
              <a:t>Other funding value</a:t>
            </a:r>
          </a:p>
          <a:p>
            <a:pPr marL="161925" algn="l">
              <a:lnSpc>
                <a:spcPct val="150000"/>
              </a:lnSpc>
              <a:spcBef>
                <a:spcPts val="1200"/>
              </a:spcBef>
            </a:pPr>
            <a:r>
              <a:rPr lang="en-AU" sz="1500" dirty="0"/>
              <a:t>Expense description and value:</a:t>
            </a:r>
          </a:p>
          <a:p>
            <a:pPr marL="542925" indent="-1809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/>
              <a:t>Short summary of each output and the total value of the activity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AA86E-94E5-B448-DBC5-9618511F3D20}"/>
              </a:ext>
            </a:extLst>
          </p:cNvPr>
          <p:cNvSpPr txBox="1"/>
          <p:nvPr/>
        </p:nvSpPr>
        <p:spPr>
          <a:xfrm>
            <a:off x="257175" y="5426800"/>
            <a:ext cx="4867274" cy="9295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400" dirty="0"/>
              <a:t>THE FORM WILL NOT ALLOW YOU TO MOVE ON IF THE TOTAL INCOME AND EXPENDITURE COLUMNS DO NOT MATCH.</a:t>
            </a:r>
          </a:p>
        </p:txBody>
      </p:sp>
    </p:spTree>
    <p:extLst>
      <p:ext uri="{BB962C8B-B14F-4D97-AF65-F5344CB8AC3E}">
        <p14:creationId xmlns:p14="http://schemas.microsoft.com/office/powerpoint/2010/main" val="1457796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7206A-0E6E-4E85-3BDF-60CA4A5B8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3D2D49-2873-E0BB-0EFF-702A8C1B8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232558" cy="1149531"/>
          </a:xfrm>
        </p:spPr>
        <p:txBody>
          <a:bodyPr/>
          <a:lstStyle/>
          <a:p>
            <a:r>
              <a:rPr lang="en-GB" sz="4000">
                <a:solidFill>
                  <a:schemeClr val="tx2"/>
                </a:solidFill>
              </a:rPr>
              <a:t>Potential Outputs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E26447-2B06-14A1-5AD6-ACE3FA2568D3}"/>
              </a:ext>
            </a:extLst>
          </p:cNvPr>
          <p:cNvSpPr txBox="1"/>
          <p:nvPr/>
        </p:nvSpPr>
        <p:spPr>
          <a:xfrm>
            <a:off x="609599" y="1149531"/>
            <a:ext cx="10950819" cy="6185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1600" b="1" cap="all" spc="11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asked to specify the number and type of outputs your group intends to complete as part of your project.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2EF0FF-5786-8EA7-8C01-B06B6C591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316219"/>
              </p:ext>
            </p:extLst>
          </p:nvPr>
        </p:nvGraphicFramePr>
        <p:xfrm>
          <a:off x="621351" y="1809304"/>
          <a:ext cx="10939067" cy="446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5067">
                  <a:extLst>
                    <a:ext uri="{9D8B030D-6E8A-4147-A177-3AD203B41FA5}">
                      <a16:colId xmlns:a16="http://schemas.microsoft.com/office/drawing/2014/main" val="1812114101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49691400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605945600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369873199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Output Type</a:t>
                      </a:r>
                      <a:endParaRPr lang="en-AU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Example </a:t>
                      </a:r>
                      <a:endParaRPr lang="en-AU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Output Type</a:t>
                      </a:r>
                      <a:endParaRPr lang="en-AU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Example </a:t>
                      </a:r>
                      <a:endParaRPr lang="en-AU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358460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Advertising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Road signs, print or online promotion of events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Online event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Webinar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500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Assessment/Survey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Post activity evaluation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Plan/Strategy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Group plan or strategy for 1 or more species</a:t>
                      </a:r>
                      <a:endParaRPr lang="en-A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98856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VIC-SemiBold"/>
                        </a:rPr>
                        <a:t>Capital Item Demonstration</a:t>
                      </a: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VIC-SemiBold"/>
                        </a:rPr>
                        <a:t>Appropriate use of a capital item purchased with this grant, e.g. rabbit bait layer</a:t>
                      </a: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VIC-SemiBold"/>
                        </a:rPr>
                        <a:t>Presentation</a:t>
                      </a: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VIC-SemiBold"/>
                        </a:rPr>
                        <a:t>Stakeholder event with subject matter expert led presentation </a:t>
                      </a: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6166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Communications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Social media posts, newsletters, website upgrades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Publications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Fact sheets, resource documents, newspaper or journal article</a:t>
                      </a:r>
                      <a:endParaRPr lang="en-AU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65419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Cultural Heritage Activity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Traditional owner led training, workshop or on-country learning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Research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Research activity with direct community involvement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13753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Engagement Activity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Stand/stall at an event, e.g. Elmore Field days, local market, to engage with interested parties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Seminar/Conference/Expo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Formal gathering addressing multiple topics, e.g. present research findings, case studies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47663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Field day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Farm walk and discussion/presentation</a:t>
                      </a:r>
                      <a:endParaRPr lang="en-AU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Training event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Formal training e.g. VRAN bootcamp, </a:t>
                      </a:r>
                      <a:r>
                        <a:rPr lang="en-AU" sz="1200" dirty="0" err="1">
                          <a:effectLst/>
                        </a:rPr>
                        <a:t>AgVet</a:t>
                      </a:r>
                      <a:r>
                        <a:rPr lang="en-AU" sz="1200" dirty="0">
                          <a:effectLst/>
                        </a:rPr>
                        <a:t> Chemical Course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18014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Mapping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Weed or pest animal mapping, e.g. using </a:t>
                      </a:r>
                      <a:r>
                        <a:rPr lang="en-AU" sz="1200" dirty="0" err="1">
                          <a:effectLst/>
                        </a:rPr>
                        <a:t>WeedScan</a:t>
                      </a:r>
                      <a:r>
                        <a:rPr lang="en-AU" sz="1200" dirty="0">
                          <a:effectLst/>
                        </a:rPr>
                        <a:t>/</a:t>
                      </a:r>
                      <a:r>
                        <a:rPr lang="en-AU" sz="1200" dirty="0" err="1">
                          <a:effectLst/>
                        </a:rPr>
                        <a:t>FeralScan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Video/Audio production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YouTube video, TV ad or podcast</a:t>
                      </a:r>
                      <a:endParaRPr lang="en-A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44512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Meeting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Stakeholder or planning meeting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effectLst/>
                        </a:rPr>
                        <a:t>Workshop</a:t>
                      </a:r>
                      <a:endParaRPr lang="en-A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Discussion and practical demonstrations</a:t>
                      </a:r>
                      <a:endParaRPr lang="en-A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L="65502" marR="6550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85256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3258713-0AFE-7974-4589-C94DD1B5A682}"/>
              </a:ext>
            </a:extLst>
          </p:cNvPr>
          <p:cNvSpPr txBox="1"/>
          <p:nvPr/>
        </p:nvSpPr>
        <p:spPr>
          <a:xfrm>
            <a:off x="1918502" y="6263127"/>
            <a:ext cx="8344765" cy="5854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0488" algn="ctr">
              <a:lnSpc>
                <a:spcPct val="130000"/>
              </a:lnSpc>
            </a:pPr>
            <a:r>
              <a:rPr lang="en-AU" sz="1300" cap="all" dirty="0"/>
              <a:t>If your activity does not fit into any of the above categories, please describe it in the ‘other’ section of the application form.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6F2D2-6829-60BF-EC89-6F97F7CB4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037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055" name="Title 2">
            <a:extLst>
              <a:ext uri="{FF2B5EF4-FFF2-40B4-BE49-F238E27FC236}">
                <a16:creationId xmlns:a16="http://schemas.microsoft.com/office/drawing/2014/main" id="{8D8CC3AB-FED1-2B90-79F4-4875A534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90"/>
            <a:ext cx="10233025" cy="1149350"/>
          </a:xfrm>
        </p:spPr>
        <p:txBody>
          <a:bodyPr/>
          <a:lstStyle/>
          <a:p>
            <a:r>
              <a:rPr lang="en-GB" sz="4000" dirty="0">
                <a:solidFill>
                  <a:schemeClr val="tx2"/>
                </a:solidFill>
              </a:rPr>
              <a:t>How to Apply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86D54-D1E7-811E-D3A1-D28A372DF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FDD6BB-D8C4-2E21-04F4-A3AFBF9F1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9753" y="1449394"/>
            <a:ext cx="10038486" cy="4906956"/>
            <a:chOff x="942251" y="1412365"/>
            <a:chExt cx="9512063" cy="4608160"/>
          </a:xfrm>
        </p:grpSpPr>
        <p:sp>
          <p:nvSpPr>
            <p:cNvPr id="17" name="Shape 61675">
              <a:extLst>
                <a:ext uri="{FF2B5EF4-FFF2-40B4-BE49-F238E27FC236}">
                  <a16:creationId xmlns:a16="http://schemas.microsoft.com/office/drawing/2014/main" id="{5FDC263C-8779-2784-D176-42243F36E151}"/>
                </a:ext>
              </a:extLst>
            </p:cNvPr>
            <p:cNvSpPr/>
            <p:nvPr/>
          </p:nvSpPr>
          <p:spPr>
            <a:xfrm flipH="1">
              <a:off x="5660089" y="4868425"/>
              <a:ext cx="2606176" cy="1152000"/>
            </a:xfrm>
            <a:prstGeom prst="roundRect">
              <a:avLst>
                <a:gd name="adj" fmla="val 9234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16000" tIns="0" rIns="0" bIns="0" numCol="1" anchor="ctr">
              <a:noAutofit/>
            </a:bodyPr>
            <a:lstStyle/>
            <a:p>
              <a:pPr algn="ctr"/>
              <a:endParaRPr lang="en-AU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Shape 61666">
              <a:extLst>
                <a:ext uri="{FF2B5EF4-FFF2-40B4-BE49-F238E27FC236}">
                  <a16:creationId xmlns:a16="http://schemas.microsoft.com/office/drawing/2014/main" id="{6264C31D-B8EF-4F34-4F8B-CC07C1FE561C}"/>
                </a:ext>
              </a:extLst>
            </p:cNvPr>
            <p:cNvSpPr/>
            <p:nvPr/>
          </p:nvSpPr>
          <p:spPr>
            <a:xfrm>
              <a:off x="942251" y="1413000"/>
              <a:ext cx="2816063" cy="1152000"/>
            </a:xfrm>
            <a:prstGeom prst="roundRect">
              <a:avLst>
                <a:gd name="adj" fmla="val 905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108000" bIns="0" numCol="1" anchor="t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Shape 61667">
              <a:extLst>
                <a:ext uri="{FF2B5EF4-FFF2-40B4-BE49-F238E27FC236}">
                  <a16:creationId xmlns:a16="http://schemas.microsoft.com/office/drawing/2014/main" id="{7D9D7CC1-0DB1-D971-FEAF-5BD544A7A9AC}"/>
                </a:ext>
              </a:extLst>
            </p:cNvPr>
            <p:cNvSpPr/>
            <p:nvPr/>
          </p:nvSpPr>
          <p:spPr>
            <a:xfrm>
              <a:off x="3660887" y="1413000"/>
              <a:ext cx="2304000" cy="115200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10800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Shape 61668">
              <a:extLst>
                <a:ext uri="{FF2B5EF4-FFF2-40B4-BE49-F238E27FC236}">
                  <a16:creationId xmlns:a16="http://schemas.microsoft.com/office/drawing/2014/main" id="{AC59EF67-88C7-7D4A-E8DD-F3F1204A5846}"/>
                </a:ext>
              </a:extLst>
            </p:cNvPr>
            <p:cNvSpPr/>
            <p:nvPr/>
          </p:nvSpPr>
          <p:spPr>
            <a:xfrm>
              <a:off x="5954314" y="1413000"/>
              <a:ext cx="2304000" cy="11520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10800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Shape 61669">
              <a:extLst>
                <a:ext uri="{FF2B5EF4-FFF2-40B4-BE49-F238E27FC236}">
                  <a16:creationId xmlns:a16="http://schemas.microsoft.com/office/drawing/2014/main" id="{CBC5E78F-95E6-0F03-A021-17FCA2279BBF}"/>
                </a:ext>
              </a:extLst>
            </p:cNvPr>
            <p:cNvSpPr/>
            <p:nvPr/>
          </p:nvSpPr>
          <p:spPr>
            <a:xfrm>
              <a:off x="8258314" y="1412365"/>
              <a:ext cx="2196000" cy="1734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409"/>
                  </a:lnTo>
                  <a:lnTo>
                    <a:pt x="11134" y="14409"/>
                  </a:lnTo>
                  <a:lnTo>
                    <a:pt x="11134" y="21600"/>
                  </a:lnTo>
                  <a:lnTo>
                    <a:pt x="21600" y="21600"/>
                  </a:lnTo>
                  <a:lnTo>
                    <a:pt x="21600" y="12198"/>
                  </a:lnTo>
                  <a:lnTo>
                    <a:pt x="21600" y="2202"/>
                  </a:lnTo>
                  <a:cubicBezTo>
                    <a:pt x="21600" y="1886"/>
                    <a:pt x="21600" y="1647"/>
                    <a:pt x="21590" y="1445"/>
                  </a:cubicBezTo>
                  <a:cubicBezTo>
                    <a:pt x="21580" y="1244"/>
                    <a:pt x="21561" y="1080"/>
                    <a:pt x="21521" y="910"/>
                  </a:cubicBezTo>
                  <a:cubicBezTo>
                    <a:pt x="21472" y="723"/>
                    <a:pt x="21395" y="556"/>
                    <a:pt x="21296" y="419"/>
                  </a:cubicBezTo>
                  <a:cubicBezTo>
                    <a:pt x="21196" y="282"/>
                    <a:pt x="21075" y="176"/>
                    <a:pt x="20939" y="108"/>
                  </a:cubicBezTo>
                  <a:cubicBezTo>
                    <a:pt x="20816" y="54"/>
                    <a:pt x="20697" y="27"/>
                    <a:pt x="20550" y="14"/>
                  </a:cubicBezTo>
                  <a:cubicBezTo>
                    <a:pt x="20403" y="0"/>
                    <a:pt x="20227" y="0"/>
                    <a:pt x="19994" y="0"/>
                  </a:cubicBezTo>
                  <a:lnTo>
                    <a:pt x="127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0" numCol="1" anchor="t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0" name="Shape 61670">
              <a:extLst>
                <a:ext uri="{FF2B5EF4-FFF2-40B4-BE49-F238E27FC236}">
                  <a16:creationId xmlns:a16="http://schemas.microsoft.com/office/drawing/2014/main" id="{B86046A1-FCCC-6894-F4C8-8D65E87B473C}"/>
                </a:ext>
              </a:extLst>
            </p:cNvPr>
            <p:cNvSpPr/>
            <p:nvPr/>
          </p:nvSpPr>
          <p:spPr>
            <a:xfrm>
              <a:off x="8258314" y="2561603"/>
              <a:ext cx="2196000" cy="1732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4" y="0"/>
                  </a:moveTo>
                  <a:lnTo>
                    <a:pt x="11134" y="7260"/>
                  </a:lnTo>
                  <a:lnTo>
                    <a:pt x="0" y="7260"/>
                  </a:lnTo>
                  <a:lnTo>
                    <a:pt x="0" y="21600"/>
                  </a:lnTo>
                  <a:lnTo>
                    <a:pt x="19994" y="21600"/>
                  </a:lnTo>
                  <a:lnTo>
                    <a:pt x="20001" y="21600"/>
                  </a:lnTo>
                  <a:cubicBezTo>
                    <a:pt x="20231" y="21600"/>
                    <a:pt x="20404" y="21600"/>
                    <a:pt x="20550" y="21586"/>
                  </a:cubicBezTo>
                  <a:cubicBezTo>
                    <a:pt x="20696" y="21573"/>
                    <a:pt x="20816" y="21546"/>
                    <a:pt x="20939" y="21492"/>
                  </a:cubicBezTo>
                  <a:cubicBezTo>
                    <a:pt x="21075" y="21425"/>
                    <a:pt x="21196" y="21319"/>
                    <a:pt x="21296" y="21183"/>
                  </a:cubicBezTo>
                  <a:cubicBezTo>
                    <a:pt x="21395" y="21047"/>
                    <a:pt x="21472" y="20880"/>
                    <a:pt x="21521" y="20695"/>
                  </a:cubicBezTo>
                  <a:cubicBezTo>
                    <a:pt x="21561" y="20525"/>
                    <a:pt x="21580" y="20362"/>
                    <a:pt x="21590" y="20161"/>
                  </a:cubicBezTo>
                  <a:cubicBezTo>
                    <a:pt x="21600" y="19961"/>
                    <a:pt x="21600" y="19723"/>
                    <a:pt x="21600" y="19409"/>
                  </a:cubicBezTo>
                  <a:lnTo>
                    <a:pt x="21600" y="19261"/>
                  </a:lnTo>
                  <a:lnTo>
                    <a:pt x="21600" y="19252"/>
                  </a:lnTo>
                  <a:lnTo>
                    <a:pt x="21600" y="9460"/>
                  </a:lnTo>
                  <a:lnTo>
                    <a:pt x="21600" y="0"/>
                  </a:lnTo>
                  <a:lnTo>
                    <a:pt x="1113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2000" tIns="648000" rIns="108000" bIns="108000" numCol="1" anchor="t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Shape 61671">
              <a:extLst>
                <a:ext uri="{FF2B5EF4-FFF2-40B4-BE49-F238E27FC236}">
                  <a16:creationId xmlns:a16="http://schemas.microsoft.com/office/drawing/2014/main" id="{F2269791-0066-6731-3F08-3CB2855DB624}"/>
                </a:ext>
              </a:extLst>
            </p:cNvPr>
            <p:cNvSpPr/>
            <p:nvPr/>
          </p:nvSpPr>
          <p:spPr>
            <a:xfrm>
              <a:off x="5954314" y="3142585"/>
              <a:ext cx="2304000" cy="115205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7200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Shape 61672">
              <a:extLst>
                <a:ext uri="{FF2B5EF4-FFF2-40B4-BE49-F238E27FC236}">
                  <a16:creationId xmlns:a16="http://schemas.microsoft.com/office/drawing/2014/main" id="{BA6BBE19-14DB-B00D-E325-ECDF8EB4E9E8}"/>
                </a:ext>
              </a:extLst>
            </p:cNvPr>
            <p:cNvSpPr/>
            <p:nvPr/>
          </p:nvSpPr>
          <p:spPr>
            <a:xfrm>
              <a:off x="3646076" y="3135213"/>
              <a:ext cx="2304000" cy="11520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7200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Shape 61673">
              <a:extLst>
                <a:ext uri="{FF2B5EF4-FFF2-40B4-BE49-F238E27FC236}">
                  <a16:creationId xmlns:a16="http://schemas.microsoft.com/office/drawing/2014/main" id="{68BA7CB3-1994-C1CC-4609-BC948C64021D}"/>
                </a:ext>
              </a:extLst>
            </p:cNvPr>
            <p:cNvSpPr/>
            <p:nvPr/>
          </p:nvSpPr>
          <p:spPr>
            <a:xfrm rot="10800000">
              <a:off x="1459601" y="3143194"/>
              <a:ext cx="2196000" cy="173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4" y="0"/>
                  </a:moveTo>
                  <a:lnTo>
                    <a:pt x="11134" y="7260"/>
                  </a:lnTo>
                  <a:lnTo>
                    <a:pt x="0" y="7260"/>
                  </a:lnTo>
                  <a:lnTo>
                    <a:pt x="0" y="21600"/>
                  </a:lnTo>
                  <a:lnTo>
                    <a:pt x="19994" y="21600"/>
                  </a:lnTo>
                  <a:lnTo>
                    <a:pt x="20001" y="21600"/>
                  </a:lnTo>
                  <a:cubicBezTo>
                    <a:pt x="20231" y="21600"/>
                    <a:pt x="20404" y="21600"/>
                    <a:pt x="20550" y="21586"/>
                  </a:cubicBezTo>
                  <a:cubicBezTo>
                    <a:pt x="20696" y="21573"/>
                    <a:pt x="20816" y="21546"/>
                    <a:pt x="20939" y="21492"/>
                  </a:cubicBezTo>
                  <a:cubicBezTo>
                    <a:pt x="21075" y="21425"/>
                    <a:pt x="21196" y="21319"/>
                    <a:pt x="21296" y="21183"/>
                  </a:cubicBezTo>
                  <a:cubicBezTo>
                    <a:pt x="21395" y="21047"/>
                    <a:pt x="21472" y="20880"/>
                    <a:pt x="21521" y="20695"/>
                  </a:cubicBezTo>
                  <a:cubicBezTo>
                    <a:pt x="21561" y="20525"/>
                    <a:pt x="21580" y="20362"/>
                    <a:pt x="21590" y="20161"/>
                  </a:cubicBezTo>
                  <a:cubicBezTo>
                    <a:pt x="21600" y="19961"/>
                    <a:pt x="21600" y="19723"/>
                    <a:pt x="21600" y="19409"/>
                  </a:cubicBezTo>
                  <a:lnTo>
                    <a:pt x="21600" y="19265"/>
                  </a:lnTo>
                  <a:lnTo>
                    <a:pt x="21600" y="19256"/>
                  </a:lnTo>
                  <a:lnTo>
                    <a:pt x="21600" y="9460"/>
                  </a:lnTo>
                  <a:lnTo>
                    <a:pt x="21600" y="0"/>
                  </a:lnTo>
                  <a:lnTo>
                    <a:pt x="11134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Arial" panose="020B0604020202020204" pitchFamily="34" charset="0"/>
              </a:endParaRPr>
            </a:p>
          </p:txBody>
        </p:sp>
        <p:sp>
          <p:nvSpPr>
            <p:cNvPr id="14" name="Shape 61674">
              <a:extLst>
                <a:ext uri="{FF2B5EF4-FFF2-40B4-BE49-F238E27FC236}">
                  <a16:creationId xmlns:a16="http://schemas.microsoft.com/office/drawing/2014/main" id="{0D48D753-290F-C0BD-AA39-3605265C1F81}"/>
                </a:ext>
              </a:extLst>
            </p:cNvPr>
            <p:cNvSpPr/>
            <p:nvPr/>
          </p:nvSpPr>
          <p:spPr>
            <a:xfrm>
              <a:off x="1460196" y="4284642"/>
              <a:ext cx="2195405" cy="173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9460"/>
                  </a:lnTo>
                  <a:lnTo>
                    <a:pt x="0" y="19252"/>
                  </a:lnTo>
                  <a:lnTo>
                    <a:pt x="0" y="19261"/>
                  </a:lnTo>
                  <a:lnTo>
                    <a:pt x="0" y="19409"/>
                  </a:lnTo>
                  <a:cubicBezTo>
                    <a:pt x="0" y="19723"/>
                    <a:pt x="0" y="19961"/>
                    <a:pt x="10" y="20161"/>
                  </a:cubicBezTo>
                  <a:cubicBezTo>
                    <a:pt x="20" y="20362"/>
                    <a:pt x="39" y="20525"/>
                    <a:pt x="79" y="20695"/>
                  </a:cubicBezTo>
                  <a:cubicBezTo>
                    <a:pt x="128" y="20880"/>
                    <a:pt x="205" y="21047"/>
                    <a:pt x="304" y="21183"/>
                  </a:cubicBezTo>
                  <a:cubicBezTo>
                    <a:pt x="404" y="21319"/>
                    <a:pt x="525" y="21425"/>
                    <a:pt x="661" y="21492"/>
                  </a:cubicBezTo>
                  <a:cubicBezTo>
                    <a:pt x="784" y="21546"/>
                    <a:pt x="904" y="21573"/>
                    <a:pt x="1050" y="21586"/>
                  </a:cubicBezTo>
                  <a:cubicBezTo>
                    <a:pt x="1196" y="21600"/>
                    <a:pt x="1369" y="21600"/>
                    <a:pt x="1599" y="21600"/>
                  </a:cubicBezTo>
                  <a:lnTo>
                    <a:pt x="1606" y="21600"/>
                  </a:lnTo>
                  <a:lnTo>
                    <a:pt x="21600" y="21600"/>
                  </a:lnTo>
                  <a:lnTo>
                    <a:pt x="21600" y="7260"/>
                  </a:lnTo>
                  <a:lnTo>
                    <a:pt x="10466" y="7260"/>
                  </a:lnTo>
                  <a:lnTo>
                    <a:pt x="104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Arial" panose="020B0604020202020204" pitchFamily="34" charset="0"/>
              </a:endParaRPr>
            </a:p>
          </p:txBody>
        </p:sp>
        <p:sp>
          <p:nvSpPr>
            <p:cNvPr id="15" name="Shape 61677">
              <a:extLst>
                <a:ext uri="{FF2B5EF4-FFF2-40B4-BE49-F238E27FC236}">
                  <a16:creationId xmlns:a16="http://schemas.microsoft.com/office/drawing/2014/main" id="{F12B7552-2A1F-F611-E635-5B4424740DD3}"/>
                </a:ext>
              </a:extLst>
            </p:cNvPr>
            <p:cNvSpPr/>
            <p:nvPr/>
          </p:nvSpPr>
          <p:spPr>
            <a:xfrm>
              <a:off x="3650315" y="4868525"/>
              <a:ext cx="2303999" cy="11520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2000" tIns="0" rIns="72000" bIns="0" numCol="1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AU" sz="160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5F97491-4A93-ED6A-4CDE-D3ED3F4FFADF}"/>
              </a:ext>
            </a:extLst>
          </p:cNvPr>
          <p:cNvSpPr txBox="1"/>
          <p:nvPr/>
        </p:nvSpPr>
        <p:spPr>
          <a:xfrm>
            <a:off x="1170366" y="1534658"/>
            <a:ext cx="2642092" cy="1062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</a:rPr>
              <a:t>Visit the </a:t>
            </a: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Agriculture Victoria website</a:t>
            </a: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</a:rPr>
              <a:t> and download the </a:t>
            </a: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Guidelines</a:t>
            </a:r>
            <a:endParaRPr lang="en-AU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C8033-BD28-0DD9-8E41-690934AE69BF}"/>
              </a:ext>
            </a:extLst>
          </p:cNvPr>
          <p:cNvSpPr txBox="1"/>
          <p:nvPr/>
        </p:nvSpPr>
        <p:spPr>
          <a:xfrm>
            <a:off x="4100237" y="1719324"/>
            <a:ext cx="2021939" cy="6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chemeClr val="accent2"/>
                </a:solidFill>
                <a:latin typeface="Arial" panose="020B0604020202020204" pitchFamily="34" charset="0"/>
              </a:rPr>
              <a:t>Check your group is eligible</a:t>
            </a:r>
            <a:endParaRPr lang="en-AU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6F3C72-CC80-3779-F76A-0C3525516FE6}"/>
              </a:ext>
            </a:extLst>
          </p:cNvPr>
          <p:cNvSpPr txBox="1"/>
          <p:nvPr/>
        </p:nvSpPr>
        <p:spPr>
          <a:xfrm>
            <a:off x="6428929" y="1711263"/>
            <a:ext cx="2213328" cy="6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</a:rPr>
              <a:t>Review the objectives and outcomes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9758A2-24D5-7A54-FEB8-D9801C26244B}"/>
              </a:ext>
            </a:extLst>
          </p:cNvPr>
          <p:cNvSpPr txBox="1"/>
          <p:nvPr/>
        </p:nvSpPr>
        <p:spPr>
          <a:xfrm>
            <a:off x="8839294" y="1707983"/>
            <a:ext cx="2135028" cy="6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chemeClr val="accent2"/>
                </a:solidFill>
                <a:latin typeface="+mn-lt"/>
              </a:rPr>
              <a:t>Select </a:t>
            </a:r>
            <a:r>
              <a:rPr lang="en-AU" sz="1600" dirty="0">
                <a:solidFill>
                  <a:schemeClr val="accent2"/>
                </a:solidFill>
              </a:rPr>
              <a:t>your </a:t>
            </a:r>
            <a:r>
              <a:rPr lang="en-AU" sz="1600" dirty="0">
                <a:solidFill>
                  <a:schemeClr val="accent2"/>
                </a:solidFill>
                <a:latin typeface="+mn-lt"/>
              </a:rPr>
              <a:t>target species and focus area</a:t>
            </a:r>
            <a:endParaRPr lang="en-AU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94C63C-37A0-0C6F-BEED-46EA23A53588}"/>
              </a:ext>
            </a:extLst>
          </p:cNvPr>
          <p:cNvSpPr txBox="1"/>
          <p:nvPr/>
        </p:nvSpPr>
        <p:spPr>
          <a:xfrm>
            <a:off x="8839295" y="3368734"/>
            <a:ext cx="2135028" cy="1062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</a:rPr>
              <a:t>Develop project proposal, budget and timeline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06B65B-EF42-3F14-6429-8F75DA5C8025}"/>
              </a:ext>
            </a:extLst>
          </p:cNvPr>
          <p:cNvSpPr txBox="1"/>
          <p:nvPr/>
        </p:nvSpPr>
        <p:spPr>
          <a:xfrm>
            <a:off x="6499611" y="3488556"/>
            <a:ext cx="2071964" cy="693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chemeClr val="accent2"/>
                </a:solidFill>
                <a:latin typeface="Arial" panose="020B0604020202020204" pitchFamily="34" charset="0"/>
              </a:rPr>
              <a:t>Contact your local Engagement Officer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BA5598-9EA3-9BFB-F732-6EC49D0DDBCE}"/>
              </a:ext>
            </a:extLst>
          </p:cNvPr>
          <p:cNvSpPr txBox="1"/>
          <p:nvPr/>
        </p:nvSpPr>
        <p:spPr>
          <a:xfrm>
            <a:off x="4029035" y="3554521"/>
            <a:ext cx="2175582" cy="6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</a:rPr>
              <a:t>Confirm partnerships with written support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D5815-A0FC-B6B4-A5D7-700D9C19D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89520" y="2585367"/>
            <a:ext cx="1188719" cy="4035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56F8A4-A71F-CA93-AB97-AE099EC10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638" y="2673016"/>
            <a:ext cx="8916818" cy="61899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6F015C-2C4E-D0F7-B6AF-1FDA0653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753" y="4462320"/>
            <a:ext cx="1155795" cy="3255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14050-AFA4-B99E-0337-267CB8889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19221" y="3362325"/>
            <a:ext cx="69104" cy="294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CE0941-D792-063D-D7A6-FDA459B30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84519" y="5643748"/>
            <a:ext cx="936000" cy="936000"/>
            <a:chOff x="11092064" y="1292565"/>
            <a:chExt cx="864000" cy="864000"/>
          </a:xfrm>
        </p:grpSpPr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190904D7-A456-3F62-91BB-CF4E9BC984F0}"/>
                </a:ext>
              </a:extLst>
            </p:cNvPr>
            <p:cNvSpPr/>
            <p:nvPr/>
          </p:nvSpPr>
          <p:spPr>
            <a:xfrm>
              <a:off x="11092064" y="1292565"/>
              <a:ext cx="864000" cy="864000"/>
            </a:xfrm>
            <a:prstGeom prst="ellipse">
              <a:avLst/>
            </a:prstGeom>
            <a:solidFill>
              <a:schemeClr val="bg2"/>
            </a:solidFill>
            <a:ln w="38100" cap="flat">
              <a:noFill/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Arial" panose="020B0604020202020204" pitchFamily="34" charset="0"/>
              </a:endParaRPr>
            </a:p>
          </p:txBody>
        </p:sp>
        <p:pic>
          <p:nvPicPr>
            <p:cNvPr id="20" name="Graphic 19" descr="Route (Two Pins With A Path) with solid fill">
              <a:extLst>
                <a:ext uri="{FF2B5EF4-FFF2-40B4-BE49-F238E27FC236}">
                  <a16:creationId xmlns:a16="http://schemas.microsoft.com/office/drawing/2014/main" id="{BE0B364D-FFF2-0C4B-38E8-6A35B12C0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74959" y="1375460"/>
              <a:ext cx="698209" cy="698209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6BCA6AE-7485-5427-D92C-7FDF9DCFC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1290" y="4505639"/>
            <a:ext cx="1283103" cy="62161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ECCE44F-B5D1-B967-80E9-9F394862C0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581824" y="4684616"/>
            <a:ext cx="3159760" cy="346517"/>
          </a:xfrm>
          <a:prstGeom prst="wedgeRoundRectCallout">
            <a:avLst>
              <a:gd name="adj1" fmla="val -7720"/>
              <a:gd name="adj2" fmla="val -89463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dirty="0">
                <a:solidFill>
                  <a:schemeClr val="tx1"/>
                </a:solidFill>
              </a:rPr>
              <a:t>Deadline to contact the CPMGs: </a:t>
            </a:r>
            <a:r>
              <a:rPr lang="en-AU" sz="1100" b="1" dirty="0">
                <a:solidFill>
                  <a:schemeClr val="tx1"/>
                </a:solidFill>
              </a:rPr>
              <a:t>10 June 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31E090-AE72-8071-CAEF-0452B050E77D}"/>
              </a:ext>
            </a:extLst>
          </p:cNvPr>
          <p:cNvSpPr txBox="1"/>
          <p:nvPr/>
        </p:nvSpPr>
        <p:spPr>
          <a:xfrm>
            <a:off x="1598516" y="3554233"/>
            <a:ext cx="2288047" cy="693010"/>
          </a:xfrm>
          <a:prstGeom prst="rect">
            <a:avLst/>
          </a:prstGeom>
          <a:noFill/>
        </p:spPr>
        <p:txBody>
          <a:bodyPr wrap="square" lIns="108000" tIns="0" rIns="108000" bIns="0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AU" sz="1600" dirty="0">
                <a:solidFill>
                  <a:schemeClr val="accent2"/>
                </a:solidFill>
                <a:latin typeface="Arial" panose="020B0604020202020204" pitchFamily="34" charset="0"/>
              </a:rPr>
              <a:t>Create a </a:t>
            </a:r>
            <a:r>
              <a:rPr lang="en-AU" sz="1600" dirty="0">
                <a:solidFill>
                  <a:schemeClr val="accent2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Grants Online </a:t>
            </a:r>
            <a:r>
              <a:rPr lang="en-AU" sz="1600" dirty="0">
                <a:solidFill>
                  <a:schemeClr val="accent2"/>
                </a:solidFill>
                <a:latin typeface="Arial" panose="020B0604020202020204" pitchFamily="34" charset="0"/>
              </a:rPr>
              <a:t>account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7AF0D7-13E7-8917-974F-AF84412B095D}"/>
              </a:ext>
            </a:extLst>
          </p:cNvPr>
          <p:cNvSpPr txBox="1"/>
          <p:nvPr/>
        </p:nvSpPr>
        <p:spPr>
          <a:xfrm>
            <a:off x="1591277" y="4980523"/>
            <a:ext cx="2295286" cy="1131225"/>
          </a:xfrm>
          <a:prstGeom prst="rect">
            <a:avLst/>
          </a:prstGeom>
          <a:noFill/>
        </p:spPr>
        <p:txBody>
          <a:bodyPr wrap="square" lIns="108000" tIns="0" rIns="108000" bIns="0" rtlCol="0" anchor="ctr">
            <a:spAutoFit/>
          </a:bodyPr>
          <a:lstStyle/>
          <a:p>
            <a:pPr marL="889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</a:rPr>
              <a:t>Prepare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</a:rPr>
              <a:t>your application and letters of support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EFCF85-8572-B462-20A0-018E5BFCFD6C}"/>
              </a:ext>
            </a:extLst>
          </p:cNvPr>
          <p:cNvSpPr txBox="1"/>
          <p:nvPr/>
        </p:nvSpPr>
        <p:spPr>
          <a:xfrm>
            <a:off x="3883023" y="5379604"/>
            <a:ext cx="2425963" cy="693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chemeClr val="accent2"/>
                </a:solidFill>
                <a:latin typeface="Arial" panose="020B0604020202020204" pitchFamily="34" charset="0"/>
              </a:rPr>
              <a:t>Finalise application and upload documents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3C99A9-8351-1B07-C0B6-F40BEF34AD20}"/>
              </a:ext>
            </a:extLst>
          </p:cNvPr>
          <p:cNvSpPr txBox="1"/>
          <p:nvPr/>
        </p:nvSpPr>
        <p:spPr>
          <a:xfrm>
            <a:off x="6562786" y="5440697"/>
            <a:ext cx="1945238" cy="64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</a:rPr>
              <a:t>Submit by </a:t>
            </a:r>
          </a:p>
          <a:p>
            <a:pPr algn="ctr">
              <a:lnSpc>
                <a:spcPct val="150000"/>
              </a:lnSpc>
            </a:pP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</a:rPr>
              <a:t>4 July 2025!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DB4AC6-3D55-B733-D34D-5E9CA7D42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6249" y="3283953"/>
            <a:ext cx="2420398" cy="12266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6186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extLst>
              <a:ext uri="{FF2B5EF4-FFF2-40B4-BE49-F238E27FC236}">
                <a16:creationId xmlns:a16="http://schemas.microsoft.com/office/drawing/2014/main" id="{060DA582-71C9-6476-48F9-DED00CE85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5884" y="1676092"/>
            <a:ext cx="9180229" cy="19825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DE6A9-33FE-D2E9-C083-362468C11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94133" y="6473723"/>
            <a:ext cx="914400" cy="310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F8C126-6336-A462-DDC8-4A747859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837"/>
            <a:ext cx="10232558" cy="1149531"/>
          </a:xfrm>
        </p:spPr>
        <p:txBody>
          <a:bodyPr/>
          <a:lstStyle/>
          <a:p>
            <a:r>
              <a:rPr lang="en-AU" sz="4000" dirty="0">
                <a:solidFill>
                  <a:schemeClr val="tx2"/>
                </a:solidFill>
              </a:rPr>
              <a:t>Funding Distribution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4DC210-A5C8-4B8A-D7B8-30E7AB062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601"/>
            <a:ext cx="12191999" cy="40859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b="1" cap="all">
                <a:solidFill>
                  <a:schemeClr val="tx2"/>
                </a:solidFill>
              </a:rPr>
              <a:t>funding distribution is dependent on the project duration and milestone completion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D8FA2-5D82-A52A-A919-00CC22FEB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8F2CB8-3A98-ABFD-2473-3410AA3817E4}"/>
              </a:ext>
            </a:extLst>
          </p:cNvPr>
          <p:cNvSpPr txBox="1"/>
          <p:nvPr/>
        </p:nvSpPr>
        <p:spPr>
          <a:xfrm>
            <a:off x="4789956" y="1665933"/>
            <a:ext cx="2691593" cy="364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725" algn="ctr">
              <a:lnSpc>
                <a:spcPct val="150000"/>
              </a:lnSpc>
            </a:pPr>
            <a:r>
              <a:rPr lang="en-AU" b="1" cap="all" dirty="0">
                <a:solidFill>
                  <a:schemeClr val="tx2"/>
                </a:solidFill>
              </a:rPr>
              <a:t>One Year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08C5EE-8A41-8588-3373-345365350C59}"/>
              </a:ext>
            </a:extLst>
          </p:cNvPr>
          <p:cNvSpPr txBox="1"/>
          <p:nvPr/>
        </p:nvSpPr>
        <p:spPr>
          <a:xfrm>
            <a:off x="1670588" y="2082143"/>
            <a:ext cx="2487895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 b="1" dirty="0"/>
              <a:t>Milestone 1:</a:t>
            </a:r>
          </a:p>
          <a:p>
            <a:pPr algn="ctr">
              <a:lnSpc>
                <a:spcPct val="120000"/>
              </a:lnSpc>
            </a:pPr>
            <a:r>
              <a:rPr lang="en-AU" sz="1400" dirty="0"/>
              <a:t>Execution of Grant Agreement </a:t>
            </a:r>
            <a:endParaRPr lang="en-AU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9771EB-068F-A847-AEB4-FF98CC803920}"/>
              </a:ext>
            </a:extLst>
          </p:cNvPr>
          <p:cNvSpPr txBox="1"/>
          <p:nvPr/>
        </p:nvSpPr>
        <p:spPr>
          <a:xfrm>
            <a:off x="1653976" y="3315557"/>
            <a:ext cx="25689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1400"/>
              <a:t>90% of approved project funding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A8C3A-7697-F732-BF87-8412B6D3D00F}"/>
              </a:ext>
            </a:extLst>
          </p:cNvPr>
          <p:cNvSpPr txBox="1"/>
          <p:nvPr/>
        </p:nvSpPr>
        <p:spPr>
          <a:xfrm>
            <a:off x="5253969" y="2064810"/>
            <a:ext cx="1798063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 b="1" dirty="0"/>
              <a:t>Milestone 2:</a:t>
            </a:r>
          </a:p>
          <a:p>
            <a:pPr algn="ctr">
              <a:lnSpc>
                <a:spcPct val="120000"/>
              </a:lnSpc>
            </a:pPr>
            <a:r>
              <a:rPr lang="en-AU" sz="1400" dirty="0"/>
              <a:t>Mid-Project report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A154BF-AAD4-2307-FC30-7823E7319323}"/>
              </a:ext>
            </a:extLst>
          </p:cNvPr>
          <p:cNvSpPr txBox="1"/>
          <p:nvPr/>
        </p:nvSpPr>
        <p:spPr>
          <a:xfrm>
            <a:off x="4844155" y="3306397"/>
            <a:ext cx="25689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1400"/>
              <a:t>10% of approved project funding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84B01-E286-02AD-03A2-7F66205974EE}"/>
              </a:ext>
            </a:extLst>
          </p:cNvPr>
          <p:cNvSpPr txBox="1"/>
          <p:nvPr/>
        </p:nvSpPr>
        <p:spPr>
          <a:xfrm>
            <a:off x="9374148" y="2119070"/>
            <a:ext cx="1295400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 b="1"/>
              <a:t>Milestone 3:</a:t>
            </a:r>
          </a:p>
          <a:p>
            <a:pPr algn="ctr">
              <a:lnSpc>
                <a:spcPct val="120000"/>
              </a:lnSpc>
            </a:pPr>
            <a:r>
              <a:rPr lang="en-AU" sz="1400"/>
              <a:t>Final report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646A6B8-2FD5-05DC-A248-113A23A61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59" y="3859417"/>
            <a:ext cx="11563148" cy="2249903"/>
          </a:xfrm>
          <a:prstGeom prst="rect">
            <a:avLst/>
          </a:prstGeom>
          <a:solidFill>
            <a:srgbClr val="DDD3C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EDF689F6-9B9D-5314-0DE8-578C1732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5733" y="4534535"/>
            <a:ext cx="9162133" cy="1094751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endParaRPr lang="en-AU" b="1">
              <a:solidFill>
                <a:schemeClr val="tx2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75AF963-2C9A-3A91-D0B3-372E8AF4D966}"/>
              </a:ext>
            </a:extLst>
          </p:cNvPr>
          <p:cNvSpPr txBox="1"/>
          <p:nvPr/>
        </p:nvSpPr>
        <p:spPr>
          <a:xfrm>
            <a:off x="4804576" y="3850304"/>
            <a:ext cx="2693514" cy="364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725">
              <a:lnSpc>
                <a:spcPct val="150000"/>
              </a:lnSpc>
            </a:pPr>
            <a:r>
              <a:rPr lang="en-AU" b="1" cap="all">
                <a:solidFill>
                  <a:schemeClr val="tx2"/>
                </a:solidFill>
              </a:rPr>
              <a:t>TWO Year Projects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7F2FC2F-FCC7-94B4-8E73-CABD93A79007}"/>
              </a:ext>
            </a:extLst>
          </p:cNvPr>
          <p:cNvSpPr txBox="1"/>
          <p:nvPr/>
        </p:nvSpPr>
        <p:spPr>
          <a:xfrm>
            <a:off x="461548" y="4247990"/>
            <a:ext cx="2447320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 b="1"/>
              <a:t>Milestone 1:</a:t>
            </a:r>
          </a:p>
          <a:p>
            <a:pPr algn="ctr">
              <a:lnSpc>
                <a:spcPct val="120000"/>
              </a:lnSpc>
            </a:pPr>
            <a:r>
              <a:rPr lang="en-AU" sz="1400"/>
              <a:t>Execution of Grant Agreement </a:t>
            </a:r>
            <a:endParaRPr lang="en-AU" sz="1400" b="1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C9046FB-6CA2-7436-389E-756435509799}"/>
              </a:ext>
            </a:extLst>
          </p:cNvPr>
          <p:cNvSpPr txBox="1"/>
          <p:nvPr/>
        </p:nvSpPr>
        <p:spPr>
          <a:xfrm>
            <a:off x="727946" y="5467672"/>
            <a:ext cx="2053935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/>
              <a:t>100% of approved Year 1 project funding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A62BE9D-9E79-8E4E-88B2-C7B901AEB1EF}"/>
              </a:ext>
            </a:extLst>
          </p:cNvPr>
          <p:cNvSpPr txBox="1"/>
          <p:nvPr/>
        </p:nvSpPr>
        <p:spPr>
          <a:xfrm>
            <a:off x="3954768" y="4238935"/>
            <a:ext cx="2448000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 b="1" dirty="0"/>
              <a:t>Milestone 2:</a:t>
            </a:r>
          </a:p>
          <a:p>
            <a:pPr algn="ctr">
              <a:lnSpc>
                <a:spcPct val="120000"/>
              </a:lnSpc>
            </a:pPr>
            <a:r>
              <a:rPr lang="en-AU" sz="1400" dirty="0"/>
              <a:t>Mid-project report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CACC9B6-E93C-BBBC-EED1-867F4BF216E9}"/>
              </a:ext>
            </a:extLst>
          </p:cNvPr>
          <p:cNvSpPr txBox="1"/>
          <p:nvPr/>
        </p:nvSpPr>
        <p:spPr>
          <a:xfrm>
            <a:off x="4221357" y="5462642"/>
            <a:ext cx="1914824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/>
              <a:t>90% of approved Year 2 project funding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7E89066-D26C-0CDA-D036-B5B9E6AE1192}"/>
              </a:ext>
            </a:extLst>
          </p:cNvPr>
          <p:cNvSpPr txBox="1"/>
          <p:nvPr/>
        </p:nvSpPr>
        <p:spPr>
          <a:xfrm>
            <a:off x="7678034" y="4253516"/>
            <a:ext cx="1534415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 b="1" dirty="0"/>
              <a:t>Milestone 3:</a:t>
            </a:r>
          </a:p>
          <a:p>
            <a:pPr algn="ctr">
              <a:lnSpc>
                <a:spcPct val="120000"/>
              </a:lnSpc>
            </a:pPr>
            <a:r>
              <a:rPr lang="en-AU" sz="1400" dirty="0"/>
              <a:t>Progress report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DF8DA9B-3DFC-BFFD-CBDE-4C576D7FC65E}"/>
              </a:ext>
            </a:extLst>
          </p:cNvPr>
          <p:cNvSpPr txBox="1"/>
          <p:nvPr/>
        </p:nvSpPr>
        <p:spPr>
          <a:xfrm>
            <a:off x="7446770" y="5472239"/>
            <a:ext cx="2001621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/>
              <a:t>10% of approved Year 2 project funding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CFBE22-F42A-C3B8-BAB0-7D51EDA06F18}"/>
              </a:ext>
            </a:extLst>
          </p:cNvPr>
          <p:cNvSpPr txBox="1"/>
          <p:nvPr/>
        </p:nvSpPr>
        <p:spPr>
          <a:xfrm>
            <a:off x="10743794" y="4287896"/>
            <a:ext cx="1085132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AU" sz="1400" b="1"/>
              <a:t>Milestone 4:</a:t>
            </a:r>
          </a:p>
          <a:p>
            <a:pPr algn="ctr">
              <a:lnSpc>
                <a:spcPct val="120000"/>
              </a:lnSpc>
            </a:pPr>
            <a:r>
              <a:rPr lang="en-AU" sz="1400"/>
              <a:t>Final report</a:t>
            </a: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E198C55A-4D0A-36E6-A42C-72558F658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72721" y="4815900"/>
            <a:ext cx="540000" cy="540000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3E073FC9-4B22-F987-487C-77E822DDD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172721" y="4811910"/>
            <a:ext cx="540000" cy="540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12" name="Graphic 111">
            <a:extLst>
              <a:ext uri="{FF2B5EF4-FFF2-40B4-BE49-F238E27FC236}">
                <a16:creationId xmlns:a16="http://schemas.microsoft.com/office/drawing/2014/main" id="{46167E9A-622B-69EA-8DB9-CD470C5C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08609" y="4811910"/>
            <a:ext cx="540000" cy="540000"/>
          </a:xfrm>
          <a:prstGeom prst="rect">
            <a:avLst/>
          </a:prstGeom>
        </p:spPr>
      </p:pic>
      <p:sp>
        <p:nvSpPr>
          <p:cNvPr id="113" name="Oval 112">
            <a:extLst>
              <a:ext uri="{FF2B5EF4-FFF2-40B4-BE49-F238E27FC236}">
                <a16:creationId xmlns:a16="http://schemas.microsoft.com/office/drawing/2014/main" id="{793B158A-BF36-365E-E15F-6D7E118D0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908609" y="4811910"/>
            <a:ext cx="540000" cy="540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F3CD57E6-9BE6-3972-E396-C6EC5B3CA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55733" y="4815900"/>
            <a:ext cx="540000" cy="540000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9E2DCEB3-C007-3515-6DE1-66E930725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455733" y="4811910"/>
            <a:ext cx="540000" cy="540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29" name="Graphic 128">
            <a:extLst>
              <a:ext uri="{FF2B5EF4-FFF2-40B4-BE49-F238E27FC236}">
                <a16:creationId xmlns:a16="http://schemas.microsoft.com/office/drawing/2014/main" id="{E96FAF1D-DD0A-D8E0-56FC-E450B5B0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025062" y="4815149"/>
            <a:ext cx="540000" cy="540000"/>
          </a:xfrm>
          <a:prstGeom prst="rect">
            <a:avLst/>
          </a:prstGeom>
        </p:spPr>
      </p:pic>
      <p:sp>
        <p:nvSpPr>
          <p:cNvPr id="130" name="Oval 129">
            <a:extLst>
              <a:ext uri="{FF2B5EF4-FFF2-40B4-BE49-F238E27FC236}">
                <a16:creationId xmlns:a16="http://schemas.microsoft.com/office/drawing/2014/main" id="{EDC88F5B-AB23-2222-5314-7069CEC30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1016360" y="4815149"/>
            <a:ext cx="540000" cy="540000"/>
          </a:xfrm>
          <a:prstGeom prst="ellipse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1C31EA1-FFEF-CCA2-1973-8F8EF2585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8449" y="2351559"/>
            <a:ext cx="6691630" cy="1116000"/>
          </a:xfrm>
          <a:prstGeom prst="rightArrow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endParaRPr lang="en-AU" b="1">
              <a:solidFill>
                <a:schemeClr val="tx2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CE5A5C9-94BC-106E-C06E-BF53CC254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2668450" y="2639458"/>
            <a:ext cx="540000" cy="540987"/>
            <a:chOff x="10465287" y="2264735"/>
            <a:chExt cx="684001" cy="685251"/>
          </a:xfrm>
        </p:grpSpPr>
        <p:pic>
          <p:nvPicPr>
            <p:cNvPr id="121" name="Graphic 120" descr="Funds icon">
              <a:extLst>
                <a:ext uri="{FF2B5EF4-FFF2-40B4-BE49-F238E27FC236}">
                  <a16:creationId xmlns:a16="http://schemas.microsoft.com/office/drawing/2014/main" id="{522BA919-5CAD-F35E-81E9-ADC7634D3789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465287" y="2265986"/>
              <a:ext cx="684000" cy="684000"/>
            </a:xfrm>
            <a:prstGeom prst="rect">
              <a:avLst/>
            </a:prstGeom>
          </p:spPr>
        </p:pic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93B3804-A44C-81D2-1C2A-D7E4CDDB693E}"/>
                </a:ext>
              </a:extLst>
            </p:cNvPr>
            <p:cNvSpPr>
              <a:spLocks/>
            </p:cNvSpPr>
            <p:nvPr/>
          </p:nvSpPr>
          <p:spPr>
            <a:xfrm>
              <a:off x="10465287" y="2264735"/>
              <a:ext cx="684001" cy="684000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2"/>
                </a:solidFill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C9C030E-3450-2029-6A73-DFC6D19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5858629" y="2639458"/>
            <a:ext cx="539999" cy="547883"/>
            <a:chOff x="10381899" y="2268561"/>
            <a:chExt cx="684000" cy="693985"/>
          </a:xfrm>
        </p:grpSpPr>
        <p:pic>
          <p:nvPicPr>
            <p:cNvPr id="126" name="Graphic 125" descr="Funds icon">
              <a:extLst>
                <a:ext uri="{FF2B5EF4-FFF2-40B4-BE49-F238E27FC236}">
                  <a16:creationId xmlns:a16="http://schemas.microsoft.com/office/drawing/2014/main" id="{9857F4AE-9254-F776-25C3-A19011048062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381899" y="2278546"/>
              <a:ext cx="684000" cy="684000"/>
            </a:xfrm>
            <a:prstGeom prst="rect">
              <a:avLst/>
            </a:prstGeom>
          </p:spPr>
        </p:pic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C6D77B14-ED6A-8EFB-9015-4BE966B63CCF}"/>
                </a:ext>
              </a:extLst>
            </p:cNvPr>
            <p:cNvSpPr>
              <a:spLocks/>
            </p:cNvSpPr>
            <p:nvPr/>
          </p:nvSpPr>
          <p:spPr>
            <a:xfrm>
              <a:off x="10381899" y="2268561"/>
              <a:ext cx="684000" cy="684000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2"/>
                </a:solidFill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B325713-B943-853B-593C-0FCBB725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69165" y="2651067"/>
            <a:ext cx="540000" cy="540000"/>
            <a:chOff x="10876481" y="3495244"/>
            <a:chExt cx="540000" cy="540000"/>
          </a:xfrm>
        </p:grpSpPr>
        <p:pic>
          <p:nvPicPr>
            <p:cNvPr id="133" name="Graphic 132" descr="Case Studies icon">
              <a:extLst>
                <a:ext uri="{FF2B5EF4-FFF2-40B4-BE49-F238E27FC236}">
                  <a16:creationId xmlns:a16="http://schemas.microsoft.com/office/drawing/2014/main" id="{FCDFC5C2-74F9-6C5D-4D75-FE2A6F2C170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0876481" y="3495244"/>
              <a:ext cx="540000" cy="540000"/>
            </a:xfrm>
            <a:prstGeom prst="rect">
              <a:avLst/>
            </a:prstGeom>
          </p:spPr>
        </p:pic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965C2E4-0D0D-B7AA-44CE-9F505D56938D}"/>
                </a:ext>
              </a:extLst>
            </p:cNvPr>
            <p:cNvSpPr>
              <a:spLocks/>
            </p:cNvSpPr>
            <p:nvPr/>
          </p:nvSpPr>
          <p:spPr>
            <a:xfrm>
              <a:off x="10876481" y="3495244"/>
              <a:ext cx="540000" cy="540000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2"/>
                </a:solidFill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58D8BCA4-6D18-FD0E-BE12-063E8E35E4CE}"/>
              </a:ext>
            </a:extLst>
          </p:cNvPr>
          <p:cNvSpPr txBox="1"/>
          <p:nvPr/>
        </p:nvSpPr>
        <p:spPr>
          <a:xfrm>
            <a:off x="1926913" y="6123271"/>
            <a:ext cx="8338170" cy="6121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0488" algn="ctr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AU" sz="1200" cap="all" dirty="0"/>
              <a:t>Note – failure to submit a final report will render A group </a:t>
            </a:r>
            <a:r>
              <a:rPr lang="en-AU" sz="1200" b="1" cap="all" dirty="0"/>
              <a:t>ineligible</a:t>
            </a:r>
            <a:r>
              <a:rPr lang="en-AU" sz="1200" cap="all" dirty="0"/>
              <a:t> for further funding until any outstanding components of a grant agreement are completed.</a:t>
            </a:r>
          </a:p>
        </p:txBody>
      </p:sp>
    </p:spTree>
    <p:extLst>
      <p:ext uri="{BB962C8B-B14F-4D97-AF65-F5344CB8AC3E}">
        <p14:creationId xmlns:p14="http://schemas.microsoft.com/office/powerpoint/2010/main" val="2967082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3D771-2DDA-3846-929B-9CA62D1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232558" cy="1149531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3600" dirty="0">
                <a:solidFill>
                  <a:schemeClr val="tx2"/>
                </a:solidFill>
              </a:rPr>
              <a:t>Learnings from Previous Applicants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1327F-9ADD-3B4D-97BD-E6922C4A7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4FFA9D8-06EE-40CB-3F58-7B8A849D7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88435"/>
              </p:ext>
            </p:extLst>
          </p:nvPr>
        </p:nvGraphicFramePr>
        <p:xfrm>
          <a:off x="1110376" y="1636631"/>
          <a:ext cx="9768605" cy="4232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395">
                  <a:extLst>
                    <a:ext uri="{9D8B030D-6E8A-4147-A177-3AD203B41FA5}">
                      <a16:colId xmlns:a16="http://schemas.microsoft.com/office/drawing/2014/main" val="4262088682"/>
                    </a:ext>
                  </a:extLst>
                </a:gridCol>
                <a:gridCol w="8567210">
                  <a:extLst>
                    <a:ext uri="{9D8B030D-6E8A-4147-A177-3AD203B41FA5}">
                      <a16:colId xmlns:a16="http://schemas.microsoft.com/office/drawing/2014/main" val="2746704926"/>
                    </a:ext>
                  </a:extLst>
                </a:gridCol>
              </a:tblGrid>
              <a:tr h="393038">
                <a:tc gridSpan="2">
                  <a:txBody>
                    <a:bodyPr/>
                    <a:lstStyle/>
                    <a:p>
                      <a:r>
                        <a:rPr lang="en-US" b="1" spc="113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KEY CONSIDERATIONS WHEN PLANNING YOUR PROJECT</a:t>
                      </a:r>
                      <a:endParaRPr lang="en-A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248395"/>
                  </a:ext>
                </a:extLst>
              </a:tr>
              <a:tr h="767916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113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recruit a project officer</a:t>
                      </a:r>
                    </a:p>
                  </a:txBody>
                  <a:tcPr anchor="ctr">
                    <a:solidFill>
                      <a:srgbClr val="CBD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806332"/>
                  </a:ext>
                </a:extLst>
              </a:tr>
              <a:tr h="767916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113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Underestimation of costs (including hidden costs in the logistics of events)</a:t>
                      </a:r>
                    </a:p>
                  </a:txBody>
                  <a:tcPr anchor="ctr">
                    <a:solidFill>
                      <a:srgbClr val="E7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995070"/>
                  </a:ext>
                </a:extLst>
              </a:tr>
              <a:tr h="767916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113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Planning events to fit in with the community's schedule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9810786"/>
                  </a:ext>
                </a:extLst>
              </a:tr>
              <a:tr h="767916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113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to expertise and presenters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4706180"/>
                  </a:ext>
                </a:extLst>
              </a:tr>
              <a:tr h="767916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113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Enough capacity from collaborators to be involved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0488781"/>
                  </a:ext>
                </a:extLst>
              </a:tr>
            </a:tbl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1361AE3A-2C45-25C5-2FBD-3F27C1C30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42353" y="4376305"/>
            <a:ext cx="684000" cy="684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D2943C8-0180-1B40-9040-AA415B734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42353" y="5158736"/>
            <a:ext cx="684000" cy="684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DBEEB1E-0FB0-1888-736E-0022F797C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53758" y="3595244"/>
            <a:ext cx="684000" cy="684000"/>
            <a:chOff x="83656" y="2853413"/>
            <a:chExt cx="684000" cy="684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CA64AF-D560-9D73-1525-D210B3CDABB5}"/>
                </a:ext>
              </a:extLst>
            </p:cNvPr>
            <p:cNvSpPr/>
            <p:nvPr/>
          </p:nvSpPr>
          <p:spPr>
            <a:xfrm>
              <a:off x="83656" y="2853413"/>
              <a:ext cx="684000" cy="68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3" name="Graphic 12" descr="Daily calendar with solid fill">
              <a:extLst>
                <a:ext uri="{FF2B5EF4-FFF2-40B4-BE49-F238E27FC236}">
                  <a16:creationId xmlns:a16="http://schemas.microsoft.com/office/drawing/2014/main" id="{9E8AF8E2-5980-5FEE-3174-A78C92DAB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5512" y="2935269"/>
              <a:ext cx="520288" cy="52028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58B53C-464B-5B63-7D75-A901071EC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42353" y="2825170"/>
            <a:ext cx="684000" cy="684000"/>
            <a:chOff x="115219" y="2937451"/>
            <a:chExt cx="684000" cy="684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A55BF5-1C1F-39AA-3EB0-B1D85C283DC1}"/>
                </a:ext>
              </a:extLst>
            </p:cNvPr>
            <p:cNvSpPr/>
            <p:nvPr/>
          </p:nvSpPr>
          <p:spPr>
            <a:xfrm>
              <a:off x="115219" y="2937451"/>
              <a:ext cx="684000" cy="68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Graphic 16" descr="Money with solid fill">
              <a:extLst>
                <a:ext uri="{FF2B5EF4-FFF2-40B4-BE49-F238E27FC236}">
                  <a16:creationId xmlns:a16="http://schemas.microsoft.com/office/drawing/2014/main" id="{3BE8B37F-6DF1-E365-174B-593CEE534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10372">
              <a:off x="173067" y="2988690"/>
              <a:ext cx="523008" cy="52300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E99997-A19C-ECDF-7238-4876D9260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42353" y="2049654"/>
            <a:ext cx="684000" cy="684000"/>
            <a:chOff x="163260" y="1868156"/>
            <a:chExt cx="684000" cy="684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DDC2F53-F3A5-CD78-8CF6-CCCE28F36D94}"/>
                </a:ext>
              </a:extLst>
            </p:cNvPr>
            <p:cNvSpPr/>
            <p:nvPr/>
          </p:nvSpPr>
          <p:spPr>
            <a:xfrm>
              <a:off x="163260" y="1868156"/>
              <a:ext cx="684000" cy="68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4" name="Graphic 23" descr="Clock with solid fill">
              <a:extLst>
                <a:ext uri="{FF2B5EF4-FFF2-40B4-BE49-F238E27FC236}">
                  <a16:creationId xmlns:a16="http://schemas.microsoft.com/office/drawing/2014/main" id="{F5127ABF-EF02-F841-1ED1-4FCB1C07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8122" y="1910930"/>
              <a:ext cx="598452" cy="598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805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1587-BE42-E43D-0BDB-D0416C11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sz="4000"/>
              <a:t>Wrap up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E51C09-D8E6-D8A9-3941-81BBCCAB121C}"/>
              </a:ext>
            </a:extLst>
          </p:cNvPr>
          <p:cNvSpPr txBox="1">
            <a:spLocks/>
          </p:cNvSpPr>
          <p:nvPr/>
        </p:nvSpPr>
        <p:spPr>
          <a:xfrm>
            <a:off x="1091967" y="2384017"/>
            <a:ext cx="2538148" cy="1165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500" indent="-216000" algn="l" defTabSz="6858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8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>
                <a:schemeClr val="tx1"/>
              </a:buClr>
              <a:buSzTx/>
              <a:buFont typeface="+mj-lt"/>
              <a:buAutoNum type="alphaLcParenR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4500" marR="0" indent="-216000" algn="l" defTabSz="6858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 typeface="Wingdings" pitchFamily="2" charset="2"/>
              <a:buChar char="§"/>
              <a:tabLst/>
              <a:defRPr sz="135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</a:rPr>
              <a:t>Q&amp;A</a:t>
            </a: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12C809-FC77-E0FB-04D9-0B4D3E62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94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3D771-2DDA-3846-929B-9CA62D1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72" y="1"/>
            <a:ext cx="10232558" cy="11207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dirty="0">
                <a:solidFill>
                  <a:schemeClr val="tx2"/>
                </a:solidFill>
              </a:rPr>
              <a:t>Questions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1327F-9ADD-3B4D-97BD-E6922C4A7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28EEC7-710C-9B4C-B340-502AB62E5C5C}"/>
              </a:ext>
            </a:extLst>
          </p:cNvPr>
          <p:cNvSpPr txBox="1"/>
          <p:nvPr/>
        </p:nvSpPr>
        <p:spPr>
          <a:xfrm>
            <a:off x="546229" y="1363713"/>
            <a:ext cx="11099539" cy="27145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PLEASE ACCESS THE Q&amp;A BY CLICKING THE ICON AT THE TOP OF THE WINDOW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D51FE-F665-AE35-1FA6-1C7686E167D9}"/>
              </a:ext>
            </a:extLst>
          </p:cNvPr>
          <p:cNvSpPr txBox="1"/>
          <p:nvPr/>
        </p:nvSpPr>
        <p:spPr>
          <a:xfrm>
            <a:off x="298564" y="1923579"/>
            <a:ext cx="5454535" cy="41483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600" spc="113" dirty="0">
                <a:latin typeface="Arial"/>
                <a:cs typeface="Arial"/>
              </a:rPr>
              <a:t>Further information is available on the Agriculture Victoria website, particularly the following pages:</a:t>
            </a:r>
          </a:p>
          <a:p>
            <a:pPr algn="ctr">
              <a:lnSpc>
                <a:spcPct val="150000"/>
              </a:lnSpc>
            </a:pPr>
            <a:endParaRPr lang="en-US" sz="1400" spc="1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latin typeface="Arial"/>
                <a:ea typeface="League Spartan" charset="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Partnerships Against Pests Program </a:t>
            </a:r>
            <a:endParaRPr lang="en-US" sz="1600" b="1" dirty="0">
              <a:solidFill>
                <a:schemeClr val="tx2"/>
              </a:solidFill>
              <a:latin typeface="Arial"/>
              <a:ea typeface="League Spartan" charset="0"/>
              <a:cs typeface="Arial"/>
            </a:endParaRPr>
          </a:p>
          <a:p>
            <a:pPr marL="1076325">
              <a:lnSpc>
                <a:spcPct val="200000"/>
              </a:lnSpc>
            </a:pPr>
            <a:endParaRPr lang="en-US" spc="1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latin typeface="Arial"/>
                <a:ea typeface="League Spartan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Grants Program</a:t>
            </a:r>
            <a:endParaRPr lang="en-US" sz="1600" b="1" dirty="0">
              <a:solidFill>
                <a:schemeClr val="tx2"/>
              </a:solidFill>
              <a:latin typeface="Arial"/>
              <a:ea typeface="League Spartan" charset="0"/>
              <a:cs typeface="Arial"/>
            </a:endParaRPr>
          </a:p>
          <a:p>
            <a:pPr marL="1076325">
              <a:lnSpc>
                <a:spcPct val="200000"/>
              </a:lnSpc>
            </a:pPr>
            <a:endParaRPr lang="en-US" spc="1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latin typeface="Arial"/>
                <a:ea typeface="League Spartan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Round 4 Stream 2 Guidelines</a:t>
            </a:r>
            <a:endParaRPr lang="en-US" sz="1600" spc="113" dirty="0">
              <a:solidFill>
                <a:schemeClr val="tx2"/>
              </a:solidFill>
              <a:latin typeface="Arial"/>
              <a:cs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200000"/>
              </a:lnSpc>
            </a:pPr>
            <a:endParaRPr lang="en-US" sz="1600" spc="11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721EAE3-A379-56C9-A0E6-3083CBAE3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88" y="2817841"/>
            <a:ext cx="724616" cy="720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646644B-F2FB-FA74-8537-2401788A2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78704" y="3743548"/>
            <a:ext cx="720000" cy="72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F725214-ACBF-4308-76B0-73C87435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74088" y="4669254"/>
            <a:ext cx="720000" cy="720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7CE8604-362C-8016-9DBD-0B4BAB681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4088" y="5594960"/>
            <a:ext cx="720000" cy="720000"/>
            <a:chOff x="6500065" y="5228536"/>
            <a:chExt cx="720000" cy="72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813A38-FA62-EF93-8162-2668456892D8}"/>
                </a:ext>
              </a:extLst>
            </p:cNvPr>
            <p:cNvSpPr/>
            <p:nvPr/>
          </p:nvSpPr>
          <p:spPr>
            <a:xfrm>
              <a:off x="6500065" y="5228536"/>
              <a:ext cx="720000" cy="720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308C197-C5C9-C566-2BA0-714DBFBFEE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70994" y="5367718"/>
              <a:ext cx="378260" cy="431847"/>
              <a:chOff x="6555571" y="5527658"/>
              <a:chExt cx="609104" cy="69539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906BF82-4DD5-1F4F-3B3E-FA2E54C3309D}"/>
                  </a:ext>
                </a:extLst>
              </p:cNvPr>
              <p:cNvSpPr/>
              <p:nvPr/>
            </p:nvSpPr>
            <p:spPr>
              <a:xfrm>
                <a:off x="6702923" y="5575505"/>
                <a:ext cx="314212" cy="314173"/>
              </a:xfrm>
              <a:custGeom>
                <a:avLst/>
                <a:gdLst>
                  <a:gd name="connsiteX0" fmla="*/ 157200 w 314212"/>
                  <a:gd name="connsiteY0" fmla="*/ 314174 h 314173"/>
                  <a:gd name="connsiteX1" fmla="*/ 188138 w 314212"/>
                  <a:gd name="connsiteY1" fmla="*/ 311078 h 314173"/>
                  <a:gd name="connsiteX2" fmla="*/ 173793 w 314212"/>
                  <a:gd name="connsiteY2" fmla="*/ 294029 h 314173"/>
                  <a:gd name="connsiteX3" fmla="*/ 19195 w 314212"/>
                  <a:gd name="connsiteY3" fmla="*/ 173558 h 314173"/>
                  <a:gd name="connsiteX4" fmla="*/ 139666 w 314212"/>
                  <a:gd name="connsiteY4" fmla="*/ 18960 h 314173"/>
                  <a:gd name="connsiteX5" fmla="*/ 294263 w 314212"/>
                  <a:gd name="connsiteY5" fmla="*/ 139430 h 314173"/>
                  <a:gd name="connsiteX6" fmla="*/ 286331 w 314212"/>
                  <a:gd name="connsiteY6" fmla="*/ 205589 h 314173"/>
                  <a:gd name="connsiteX7" fmla="*/ 308724 w 314212"/>
                  <a:gd name="connsiteY7" fmla="*/ 198121 h 314173"/>
                  <a:gd name="connsiteX8" fmla="*/ 198121 w 314212"/>
                  <a:gd name="connsiteY8" fmla="*/ 5489 h 314173"/>
                  <a:gd name="connsiteX9" fmla="*/ 5489 w 314212"/>
                  <a:gd name="connsiteY9" fmla="*/ 116092 h 314173"/>
                  <a:gd name="connsiteX10" fmla="*/ 116091 w 314212"/>
                  <a:gd name="connsiteY10" fmla="*/ 308725 h 314173"/>
                  <a:gd name="connsiteX11" fmla="*/ 157200 w 314212"/>
                  <a:gd name="connsiteY11" fmla="*/ 314174 h 31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4212" h="314173">
                    <a:moveTo>
                      <a:pt x="157200" y="314174"/>
                    </a:moveTo>
                    <a:cubicBezTo>
                      <a:pt x="167590" y="314169"/>
                      <a:pt x="177953" y="313132"/>
                      <a:pt x="188138" y="311078"/>
                    </a:cubicBezTo>
                    <a:cubicBezTo>
                      <a:pt x="182289" y="306386"/>
                      <a:pt x="177415" y="300594"/>
                      <a:pt x="173793" y="294029"/>
                    </a:cubicBezTo>
                    <a:cubicBezTo>
                      <a:pt x="97835" y="303453"/>
                      <a:pt x="28619" y="249516"/>
                      <a:pt x="19195" y="173558"/>
                    </a:cubicBezTo>
                    <a:cubicBezTo>
                      <a:pt x="9771" y="97600"/>
                      <a:pt x="63708" y="28384"/>
                      <a:pt x="139666" y="18960"/>
                    </a:cubicBezTo>
                    <a:cubicBezTo>
                      <a:pt x="215624" y="9536"/>
                      <a:pt x="284839" y="63472"/>
                      <a:pt x="294263" y="139430"/>
                    </a:cubicBezTo>
                    <a:cubicBezTo>
                      <a:pt x="297039" y="161801"/>
                      <a:pt x="294316" y="184509"/>
                      <a:pt x="286331" y="205589"/>
                    </a:cubicBezTo>
                    <a:lnTo>
                      <a:pt x="308724" y="198121"/>
                    </a:lnTo>
                    <a:cubicBezTo>
                      <a:pt x="331376" y="114385"/>
                      <a:pt x="281857" y="28141"/>
                      <a:pt x="198121" y="5489"/>
                    </a:cubicBezTo>
                    <a:cubicBezTo>
                      <a:pt x="114385" y="-17163"/>
                      <a:pt x="28140" y="32356"/>
                      <a:pt x="5489" y="116092"/>
                    </a:cubicBezTo>
                    <a:cubicBezTo>
                      <a:pt x="-17163" y="199828"/>
                      <a:pt x="32355" y="286072"/>
                      <a:pt x="116091" y="308725"/>
                    </a:cubicBezTo>
                    <a:cubicBezTo>
                      <a:pt x="129493" y="312350"/>
                      <a:pt x="143317" y="314182"/>
                      <a:pt x="157200" y="3141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8455237-A2DD-FF4D-22D9-7D80BEFB0327}"/>
                  </a:ext>
                </a:extLst>
              </p:cNvPr>
              <p:cNvSpPr/>
              <p:nvPr/>
            </p:nvSpPr>
            <p:spPr>
              <a:xfrm>
                <a:off x="6555571" y="5918396"/>
                <a:ext cx="609104" cy="304657"/>
              </a:xfrm>
              <a:custGeom>
                <a:avLst/>
                <a:gdLst>
                  <a:gd name="connsiteX0" fmla="*/ 576167 w 609104"/>
                  <a:gd name="connsiteY0" fmla="*/ 90697 h 304657"/>
                  <a:gd name="connsiteX1" fmla="*/ 429025 w 609104"/>
                  <a:gd name="connsiteY1" fmla="*/ 18840 h 304657"/>
                  <a:gd name="connsiteX2" fmla="*/ 304552 w 609104"/>
                  <a:gd name="connsiteY2" fmla="*/ 0 h 304657"/>
                  <a:gd name="connsiteX3" fmla="*/ 180223 w 609104"/>
                  <a:gd name="connsiteY3" fmla="*/ 18802 h 304657"/>
                  <a:gd name="connsiteX4" fmla="*/ 33090 w 609104"/>
                  <a:gd name="connsiteY4" fmla="*/ 90621 h 304657"/>
                  <a:gd name="connsiteX5" fmla="*/ 0 w 609104"/>
                  <a:gd name="connsiteY5" fmla="*/ 157096 h 304657"/>
                  <a:gd name="connsiteX6" fmla="*/ 0 w 609104"/>
                  <a:gd name="connsiteY6" fmla="*/ 304657 h 304657"/>
                  <a:gd name="connsiteX7" fmla="*/ 19050 w 609104"/>
                  <a:gd name="connsiteY7" fmla="*/ 304657 h 304657"/>
                  <a:gd name="connsiteX8" fmla="*/ 19050 w 609104"/>
                  <a:gd name="connsiteY8" fmla="*/ 157096 h 304657"/>
                  <a:gd name="connsiteX9" fmla="*/ 44644 w 609104"/>
                  <a:gd name="connsiteY9" fmla="*/ 105766 h 304657"/>
                  <a:gd name="connsiteX10" fmla="*/ 185385 w 609104"/>
                  <a:gd name="connsiteY10" fmla="*/ 37186 h 304657"/>
                  <a:gd name="connsiteX11" fmla="*/ 304552 w 609104"/>
                  <a:gd name="connsiteY11" fmla="*/ 19050 h 304657"/>
                  <a:gd name="connsiteX12" fmla="*/ 423615 w 609104"/>
                  <a:gd name="connsiteY12" fmla="*/ 37148 h 304657"/>
                  <a:gd name="connsiteX13" fmla="*/ 564128 w 609104"/>
                  <a:gd name="connsiteY13" fmla="*/ 105528 h 304657"/>
                  <a:gd name="connsiteX14" fmla="*/ 590055 w 609104"/>
                  <a:gd name="connsiteY14" fmla="*/ 157115 h 304657"/>
                  <a:gd name="connsiteX15" fmla="*/ 590055 w 609104"/>
                  <a:gd name="connsiteY15" fmla="*/ 304657 h 304657"/>
                  <a:gd name="connsiteX16" fmla="*/ 609105 w 609104"/>
                  <a:gd name="connsiteY16" fmla="*/ 304657 h 304657"/>
                  <a:gd name="connsiteX17" fmla="*/ 609105 w 609104"/>
                  <a:gd name="connsiteY17" fmla="*/ 157096 h 304657"/>
                  <a:gd name="connsiteX18" fmla="*/ 576167 w 609104"/>
                  <a:gd name="connsiteY18" fmla="*/ 90697 h 30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09104" h="304657">
                    <a:moveTo>
                      <a:pt x="576167" y="90697"/>
                    </a:moveTo>
                    <a:cubicBezTo>
                      <a:pt x="532472" y="57060"/>
                      <a:pt x="482419" y="32616"/>
                      <a:pt x="429025" y="18840"/>
                    </a:cubicBezTo>
                    <a:cubicBezTo>
                      <a:pt x="388691" y="6457"/>
                      <a:pt x="346745" y="109"/>
                      <a:pt x="304552" y="0"/>
                    </a:cubicBezTo>
                    <a:cubicBezTo>
                      <a:pt x="262457" y="707"/>
                      <a:pt x="220645" y="7030"/>
                      <a:pt x="180223" y="18802"/>
                    </a:cubicBezTo>
                    <a:cubicBezTo>
                      <a:pt x="127484" y="34285"/>
                      <a:pt x="77739" y="58566"/>
                      <a:pt x="33090" y="90621"/>
                    </a:cubicBezTo>
                    <a:cubicBezTo>
                      <a:pt x="12628" y="106678"/>
                      <a:pt x="476" y="131090"/>
                      <a:pt x="0" y="157096"/>
                    </a:cubicBezTo>
                    <a:lnTo>
                      <a:pt x="0" y="304657"/>
                    </a:lnTo>
                    <a:lnTo>
                      <a:pt x="19050" y="304657"/>
                    </a:lnTo>
                    <a:lnTo>
                      <a:pt x="19050" y="157096"/>
                    </a:lnTo>
                    <a:cubicBezTo>
                      <a:pt x="19465" y="137017"/>
                      <a:pt x="28857" y="118181"/>
                      <a:pt x="44644" y="105766"/>
                    </a:cubicBezTo>
                    <a:cubicBezTo>
                      <a:pt x="87367" y="75154"/>
                      <a:pt x="134948" y="51968"/>
                      <a:pt x="185385" y="37186"/>
                    </a:cubicBezTo>
                    <a:cubicBezTo>
                      <a:pt x="224126" y="25875"/>
                      <a:pt x="264201" y="19776"/>
                      <a:pt x="304552" y="19050"/>
                    </a:cubicBezTo>
                    <a:cubicBezTo>
                      <a:pt x="344915" y="19180"/>
                      <a:pt x="385037" y="25278"/>
                      <a:pt x="423615" y="37148"/>
                    </a:cubicBezTo>
                    <a:cubicBezTo>
                      <a:pt x="474588" y="50223"/>
                      <a:pt x="522385" y="73483"/>
                      <a:pt x="564128" y="105528"/>
                    </a:cubicBezTo>
                    <a:cubicBezTo>
                      <a:pt x="580086" y="117951"/>
                      <a:pt x="589607" y="136896"/>
                      <a:pt x="590055" y="157115"/>
                    </a:cubicBezTo>
                    <a:lnTo>
                      <a:pt x="590055" y="304657"/>
                    </a:lnTo>
                    <a:lnTo>
                      <a:pt x="609105" y="304657"/>
                    </a:lnTo>
                    <a:lnTo>
                      <a:pt x="609105" y="157096"/>
                    </a:lnTo>
                    <a:cubicBezTo>
                      <a:pt x="608657" y="131139"/>
                      <a:pt x="596563" y="106758"/>
                      <a:pt x="576167" y="906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EF63A3D-BDB3-0AA3-A7C5-087EC4B5F73F}"/>
                  </a:ext>
                </a:extLst>
              </p:cNvPr>
              <p:cNvSpPr/>
              <p:nvPr/>
            </p:nvSpPr>
            <p:spPr>
              <a:xfrm>
                <a:off x="6707628" y="5527658"/>
                <a:ext cx="390620" cy="342982"/>
              </a:xfrm>
              <a:custGeom>
                <a:avLst/>
                <a:gdLst>
                  <a:gd name="connsiteX0" fmla="*/ 16421 w 390620"/>
                  <a:gd name="connsiteY0" fmla="*/ 76279 h 342982"/>
                  <a:gd name="connsiteX1" fmla="*/ 285693 w 390620"/>
                  <a:gd name="connsiteY1" fmla="*/ 73497 h 342982"/>
                  <a:gd name="connsiteX2" fmla="*/ 333470 w 390620"/>
                  <a:gd name="connsiteY2" fmla="*/ 150460 h 342982"/>
                  <a:gd name="connsiteX3" fmla="*/ 333470 w 390620"/>
                  <a:gd name="connsiteY3" fmla="*/ 266265 h 342982"/>
                  <a:gd name="connsiteX4" fmla="*/ 241601 w 390620"/>
                  <a:gd name="connsiteY4" fmla="*/ 296888 h 342982"/>
                  <a:gd name="connsiteX5" fmla="*/ 201598 w 390620"/>
                  <a:gd name="connsiteY5" fmla="*/ 292093 h 342982"/>
                  <a:gd name="connsiteX6" fmla="*/ 196803 w 390620"/>
                  <a:gd name="connsiteY6" fmla="*/ 332096 h 342982"/>
                  <a:gd name="connsiteX7" fmla="*/ 236807 w 390620"/>
                  <a:gd name="connsiteY7" fmla="*/ 336891 h 342982"/>
                  <a:gd name="connsiteX8" fmla="*/ 247688 w 390620"/>
                  <a:gd name="connsiteY8" fmla="*/ 314938 h 342982"/>
                  <a:gd name="connsiteX9" fmla="*/ 364245 w 390620"/>
                  <a:gd name="connsiteY9" fmla="*/ 276085 h 342982"/>
                  <a:gd name="connsiteX10" fmla="*/ 390620 w 390620"/>
                  <a:gd name="connsiteY10" fmla="*/ 247729 h 342982"/>
                  <a:gd name="connsiteX11" fmla="*/ 390620 w 390620"/>
                  <a:gd name="connsiteY11" fmla="*/ 171529 h 342982"/>
                  <a:gd name="connsiteX12" fmla="*/ 362045 w 390620"/>
                  <a:gd name="connsiteY12" fmla="*/ 142954 h 342982"/>
                  <a:gd name="connsiteX13" fmla="*/ 350929 w 390620"/>
                  <a:gd name="connsiteY13" fmla="*/ 142954 h 342982"/>
                  <a:gd name="connsiteX14" fmla="*/ 85953 w 390620"/>
                  <a:gd name="connsiteY14" fmla="*/ 10884 h 342982"/>
                  <a:gd name="connsiteX15" fmla="*/ 2819 w 390620"/>
                  <a:gd name="connsiteY15" fmla="*/ 62944 h 342982"/>
                  <a:gd name="connsiteX16" fmla="*/ 2760 w 390620"/>
                  <a:gd name="connsiteY16" fmla="*/ 76415 h 342982"/>
                  <a:gd name="connsiteX17" fmla="*/ 16230 w 390620"/>
                  <a:gd name="connsiteY17" fmla="*/ 76474 h 342982"/>
                  <a:gd name="connsiteX18" fmla="*/ 16421 w 390620"/>
                  <a:gd name="connsiteY18" fmla="*/ 76279 h 342982"/>
                  <a:gd name="connsiteX19" fmla="*/ 371570 w 390620"/>
                  <a:gd name="connsiteY19" fmla="*/ 171529 h 342982"/>
                  <a:gd name="connsiteX20" fmla="*/ 371570 w 390620"/>
                  <a:gd name="connsiteY20" fmla="*/ 247729 h 342982"/>
                  <a:gd name="connsiteX21" fmla="*/ 362045 w 390620"/>
                  <a:gd name="connsiteY21" fmla="*/ 257254 h 342982"/>
                  <a:gd name="connsiteX22" fmla="*/ 352520 w 390620"/>
                  <a:gd name="connsiteY22" fmla="*/ 257254 h 342982"/>
                  <a:gd name="connsiteX23" fmla="*/ 352520 w 390620"/>
                  <a:gd name="connsiteY23" fmla="*/ 162004 h 342982"/>
                  <a:gd name="connsiteX24" fmla="*/ 362045 w 390620"/>
                  <a:gd name="connsiteY24" fmla="*/ 162004 h 342982"/>
                  <a:gd name="connsiteX25" fmla="*/ 371570 w 390620"/>
                  <a:gd name="connsiteY25" fmla="*/ 171529 h 34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620" h="342982">
                    <a:moveTo>
                      <a:pt x="16421" y="76279"/>
                    </a:moveTo>
                    <a:cubicBezTo>
                      <a:pt x="90010" y="1154"/>
                      <a:pt x="210567" y="-92"/>
                      <a:pt x="285693" y="73497"/>
                    </a:cubicBezTo>
                    <a:cubicBezTo>
                      <a:pt x="307578" y="94935"/>
                      <a:pt x="323967" y="121336"/>
                      <a:pt x="333470" y="150460"/>
                    </a:cubicBezTo>
                    <a:lnTo>
                      <a:pt x="333470" y="266265"/>
                    </a:lnTo>
                    <a:lnTo>
                      <a:pt x="241601" y="296888"/>
                    </a:lnTo>
                    <a:cubicBezTo>
                      <a:pt x="231879" y="284517"/>
                      <a:pt x="213968" y="282370"/>
                      <a:pt x="201598" y="292093"/>
                    </a:cubicBezTo>
                    <a:cubicBezTo>
                      <a:pt x="189227" y="301815"/>
                      <a:pt x="187080" y="319726"/>
                      <a:pt x="196803" y="332096"/>
                    </a:cubicBezTo>
                    <a:cubicBezTo>
                      <a:pt x="206526" y="344467"/>
                      <a:pt x="224436" y="346614"/>
                      <a:pt x="236807" y="336891"/>
                    </a:cubicBezTo>
                    <a:cubicBezTo>
                      <a:pt x="243556" y="331587"/>
                      <a:pt x="247554" y="323522"/>
                      <a:pt x="247688" y="314938"/>
                    </a:cubicBezTo>
                    <a:lnTo>
                      <a:pt x="364245" y="276085"/>
                    </a:lnTo>
                    <a:cubicBezTo>
                      <a:pt x="379078" y="274940"/>
                      <a:pt x="390551" y="262606"/>
                      <a:pt x="390620" y="247729"/>
                    </a:cubicBezTo>
                    <a:lnTo>
                      <a:pt x="390620" y="171529"/>
                    </a:lnTo>
                    <a:cubicBezTo>
                      <a:pt x="390620" y="155747"/>
                      <a:pt x="377827" y="142954"/>
                      <a:pt x="362045" y="142954"/>
                    </a:cubicBezTo>
                    <a:lnTo>
                      <a:pt x="350929" y="142954"/>
                    </a:lnTo>
                    <a:cubicBezTo>
                      <a:pt x="314229" y="33313"/>
                      <a:pt x="195596" y="-25817"/>
                      <a:pt x="85953" y="10884"/>
                    </a:cubicBezTo>
                    <a:cubicBezTo>
                      <a:pt x="54510" y="21409"/>
                      <a:pt x="26016" y="39252"/>
                      <a:pt x="2819" y="62944"/>
                    </a:cubicBezTo>
                    <a:cubicBezTo>
                      <a:pt x="-916" y="66648"/>
                      <a:pt x="-943" y="72679"/>
                      <a:pt x="2760" y="76415"/>
                    </a:cubicBezTo>
                    <a:cubicBezTo>
                      <a:pt x="6463" y="80150"/>
                      <a:pt x="12495" y="80177"/>
                      <a:pt x="16230" y="76474"/>
                    </a:cubicBezTo>
                    <a:cubicBezTo>
                      <a:pt x="16295" y="76410"/>
                      <a:pt x="16358" y="76345"/>
                      <a:pt x="16421" y="76279"/>
                    </a:cubicBezTo>
                    <a:close/>
                    <a:moveTo>
                      <a:pt x="371570" y="171529"/>
                    </a:moveTo>
                    <a:lnTo>
                      <a:pt x="371570" y="247729"/>
                    </a:lnTo>
                    <a:cubicBezTo>
                      <a:pt x="371570" y="252990"/>
                      <a:pt x="367306" y="257254"/>
                      <a:pt x="362045" y="257254"/>
                    </a:cubicBezTo>
                    <a:lnTo>
                      <a:pt x="352520" y="257254"/>
                    </a:lnTo>
                    <a:lnTo>
                      <a:pt x="352520" y="162004"/>
                    </a:lnTo>
                    <a:lnTo>
                      <a:pt x="362045" y="162004"/>
                    </a:lnTo>
                    <a:cubicBezTo>
                      <a:pt x="367306" y="162004"/>
                      <a:pt x="371570" y="166269"/>
                      <a:pt x="371570" y="1715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5425A8-9A8B-5341-8A39-6CC0DEE663D1}"/>
              </a:ext>
            </a:extLst>
          </p:cNvPr>
          <p:cNvSpPr txBox="1"/>
          <p:nvPr/>
        </p:nvSpPr>
        <p:spPr>
          <a:xfrm>
            <a:off x="298564" y="5791209"/>
            <a:ext cx="10207097" cy="652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60575" indent="-982663">
              <a:lnSpc>
                <a:spcPct val="150000"/>
              </a:lnSpc>
            </a:pPr>
            <a:r>
              <a:rPr lang="en-US" sz="1600" b="1" spc="11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Contacts</a:t>
            </a:r>
            <a:r>
              <a:rPr lang="en-US" sz="1400" spc="11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113" dirty="0">
                <a:latin typeface="Arial" panose="020B0604020202020204" pitchFamily="34" charset="0"/>
                <a:cs typeface="Arial" panose="020B0604020202020204" pitchFamily="34" charset="0"/>
              </a:rPr>
              <a:t>– including the Partnerships Against Pests grants team, Regional Engagement Officers 	and Grants Online support</a:t>
            </a:r>
            <a:endParaRPr lang="en-US" sz="1400" b="1" spc="11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3A4B845-1F66-00C7-C1C9-62EEB67E2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914036"/>
              </p:ext>
            </p:extLst>
          </p:nvPr>
        </p:nvGraphicFramePr>
        <p:xfrm>
          <a:off x="5928623" y="2166152"/>
          <a:ext cx="5813362" cy="337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428">
                  <a:extLst>
                    <a:ext uri="{9D8B030D-6E8A-4147-A177-3AD203B41FA5}">
                      <a16:colId xmlns:a16="http://schemas.microsoft.com/office/drawing/2014/main" val="2881696783"/>
                    </a:ext>
                  </a:extLst>
                </a:gridCol>
                <a:gridCol w="1743375">
                  <a:extLst>
                    <a:ext uri="{9D8B030D-6E8A-4147-A177-3AD203B41FA5}">
                      <a16:colId xmlns:a16="http://schemas.microsoft.com/office/drawing/2014/main" val="1214329174"/>
                    </a:ext>
                  </a:extLst>
                </a:gridCol>
                <a:gridCol w="1711559">
                  <a:extLst>
                    <a:ext uri="{9D8B030D-6E8A-4147-A177-3AD203B41FA5}">
                      <a16:colId xmlns:a16="http://schemas.microsoft.com/office/drawing/2014/main" val="3325513276"/>
                    </a:ext>
                  </a:extLst>
                </a:gridCol>
              </a:tblGrid>
              <a:tr h="467210">
                <a:tc gridSpan="3">
                  <a:txBody>
                    <a:bodyPr/>
                    <a:lstStyle/>
                    <a:p>
                      <a:pPr algn="ctr"/>
                      <a:r>
                        <a:rPr lang="en-AU" sz="1600" b="1" dirty="0"/>
                        <a:t>Key Dates for Stream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AU" sz="160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394339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1400" b="1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CPMG Contact Deadline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1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10 June 2025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sz="140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962407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r>
                        <a:rPr lang="en-AU" sz="1400" b="1"/>
                        <a:t>Applications Close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AU" sz="1400"/>
                        <a:t>11:59pm Friday 4 July  2025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sz="1400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301454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r>
                        <a:rPr lang="en-AU" sz="1400" b="1"/>
                        <a:t>Successful Projects Announced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AU" sz="1400" dirty="0"/>
                        <a:t>After 29 September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890713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endParaRPr lang="en-AU" sz="1400" b="1"/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/>
                        <a:t>12 Month Projects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1"/>
                        <a:t>24 Month Projects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164465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r>
                        <a:rPr lang="en-AU" sz="1400" b="1"/>
                        <a:t>Project Activities Completed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AU" sz="1400"/>
                        <a:t>6 November 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AU" sz="1400"/>
                        <a:t>5 November 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96523"/>
                  </a:ext>
                </a:extLst>
              </a:tr>
              <a:tr h="467210">
                <a:tc>
                  <a:txBody>
                    <a:bodyPr/>
                    <a:lstStyle/>
                    <a:p>
                      <a:r>
                        <a:rPr lang="en-AU" sz="1400" b="1"/>
                        <a:t>Final Reports Submitted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AU" sz="1400" dirty="0"/>
                        <a:t>11 December 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AU" sz="1400" dirty="0"/>
                        <a:t>10 December 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19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743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C8C0-7DD9-084A-B02C-B7A0A6DE1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71600"/>
            <a:ext cx="4622485" cy="1062788"/>
          </a:xfrm>
        </p:spPr>
        <p:txBody>
          <a:bodyPr/>
          <a:lstStyle/>
          <a:p>
            <a:r>
              <a:rPr lang="en-GB" sz="40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1504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4F3BA3-F680-774E-820A-4DDC866D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099" y="472657"/>
            <a:ext cx="5257801" cy="466322"/>
          </a:xfrm>
        </p:spPr>
        <p:txBody>
          <a:bodyPr/>
          <a:lstStyle/>
          <a:p>
            <a:pPr algn="ctr"/>
            <a:r>
              <a:rPr lang="en-GB" sz="3600">
                <a:solidFill>
                  <a:schemeClr val="tx2"/>
                </a:solidFill>
              </a:rPr>
              <a:t>Housekeeping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499D6D-2F05-E845-AC6B-B018B0FD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8" name="Group 7" descr="Summary of housekeeping items relating to the webinar session. Webinar recording will be available on the Partnerships Against Pests - Stream 2 page soon.&#10;">
            <a:extLst>
              <a:ext uri="{FF2B5EF4-FFF2-40B4-BE49-F238E27FC236}">
                <a16:creationId xmlns:a16="http://schemas.microsoft.com/office/drawing/2014/main" id="{13B4E856-994E-7659-7271-133987F9C6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49716" y="1058112"/>
            <a:ext cx="9517875" cy="4318274"/>
            <a:chOff x="1572533" y="1147919"/>
            <a:chExt cx="9517875" cy="4318274"/>
          </a:xfrm>
        </p:grpSpPr>
        <p:sp>
          <p:nvSpPr>
            <p:cNvPr id="72" name="Subtitle 2">
              <a:extLst>
                <a:ext uri="{FF2B5EF4-FFF2-40B4-BE49-F238E27FC236}">
                  <a16:creationId xmlns:a16="http://schemas.microsoft.com/office/drawing/2014/main" id="{BE9707FF-1C5E-0440-9946-153BE4954AE0}"/>
                </a:ext>
              </a:extLst>
            </p:cNvPr>
            <p:cNvSpPr txBox="1">
              <a:spLocks/>
            </p:cNvSpPr>
            <p:nvPr/>
          </p:nvSpPr>
          <p:spPr>
            <a:xfrm>
              <a:off x="3987219" y="2772317"/>
              <a:ext cx="7103189" cy="30888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>
                <a:lnSpc>
                  <a:spcPct val="200000"/>
                </a:lnSpc>
              </a:pPr>
              <a:endParaRPr lang="en-AU"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aphic 26">
              <a:extLst>
                <a:ext uri="{FF2B5EF4-FFF2-40B4-BE49-F238E27FC236}">
                  <a16:creationId xmlns:a16="http://schemas.microsoft.com/office/drawing/2014/main" id="{FCE6D03D-4935-64BF-CF34-958BF33BE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741721" y="4222903"/>
              <a:ext cx="332762" cy="355831"/>
              <a:chOff x="1741721" y="4222903"/>
              <a:chExt cx="332762" cy="355831"/>
            </a:xfrm>
            <a:solidFill>
              <a:srgbClr val="000000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F4CBAB8-1974-70DF-C2EB-62FEEAB7E508}"/>
                  </a:ext>
                </a:extLst>
              </p:cNvPr>
              <p:cNvSpPr/>
              <p:nvPr/>
            </p:nvSpPr>
            <p:spPr>
              <a:xfrm>
                <a:off x="2011843" y="4570994"/>
                <a:ext cx="7200" cy="539"/>
              </a:xfrm>
              <a:custGeom>
                <a:avLst/>
                <a:gdLst>
                  <a:gd name="connsiteX0" fmla="*/ 0 w 7200"/>
                  <a:gd name="connsiteY0" fmla="*/ 0 h 539"/>
                  <a:gd name="connsiteX1" fmla="*/ 0 w 7200"/>
                  <a:gd name="connsiteY1" fmla="*/ 540 h 539"/>
                  <a:gd name="connsiteX2" fmla="*/ 0 w 7200"/>
                  <a:gd name="connsiteY2" fmla="*/ 540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539">
                    <a:moveTo>
                      <a:pt x="0" y="0"/>
                    </a:moveTo>
                    <a:lnTo>
                      <a:pt x="0" y="540"/>
                    </a:lnTo>
                    <a:lnTo>
                      <a:pt x="0" y="540"/>
                    </a:lnTo>
                    <a:close/>
                  </a:path>
                </a:pathLst>
              </a:custGeom>
              <a:solidFill>
                <a:srgbClr val="000000"/>
              </a:soli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6765FA2-BCBD-E803-0346-D1549B065D3A}"/>
                  </a:ext>
                </a:extLst>
              </p:cNvPr>
              <p:cNvSpPr/>
              <p:nvPr/>
            </p:nvSpPr>
            <p:spPr>
              <a:xfrm>
                <a:off x="1859924" y="4571534"/>
                <a:ext cx="2476" cy="7200"/>
              </a:xfrm>
              <a:custGeom>
                <a:avLst/>
                <a:gdLst>
                  <a:gd name="connsiteX0" fmla="*/ 0 w 2476"/>
                  <a:gd name="connsiteY0" fmla="*/ 0 h 7200"/>
                  <a:gd name="connsiteX1" fmla="*/ 2477 w 2476"/>
                  <a:gd name="connsiteY1" fmla="*/ 0 h 7200"/>
                  <a:gd name="connsiteX2" fmla="*/ 0 w 2476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6" h="7200">
                    <a:moveTo>
                      <a:pt x="0" y="0"/>
                    </a:moveTo>
                    <a:lnTo>
                      <a:pt x="247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A6AC1FC-2290-E356-3778-BD6078325CD2}"/>
                  </a:ext>
                </a:extLst>
              </p:cNvPr>
              <p:cNvSpPr/>
              <p:nvPr/>
            </p:nvSpPr>
            <p:spPr>
              <a:xfrm>
                <a:off x="2069919" y="4222903"/>
                <a:ext cx="4564" cy="7200"/>
              </a:xfrm>
              <a:custGeom>
                <a:avLst/>
                <a:gdLst>
                  <a:gd name="connsiteX0" fmla="*/ 4565 w 4564"/>
                  <a:gd name="connsiteY0" fmla="*/ 0 h 7200"/>
                  <a:gd name="connsiteX1" fmla="*/ 0 w 4564"/>
                  <a:gd name="connsiteY1" fmla="*/ 0 h 7200"/>
                  <a:gd name="connsiteX2" fmla="*/ 4565 w 4564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64" h="7200">
                    <a:moveTo>
                      <a:pt x="4565" y="0"/>
                    </a:moveTo>
                    <a:lnTo>
                      <a:pt x="0" y="0"/>
                    </a:lnTo>
                    <a:lnTo>
                      <a:pt x="4565" y="0"/>
                    </a:lnTo>
                    <a:close/>
                  </a:path>
                </a:pathLst>
              </a:custGeom>
              <a:solidFill>
                <a:srgbClr val="000000"/>
              </a:soli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27777BB-14C9-A900-5A3D-962EC71171A7}"/>
                  </a:ext>
                </a:extLst>
              </p:cNvPr>
              <p:cNvSpPr/>
              <p:nvPr/>
            </p:nvSpPr>
            <p:spPr>
              <a:xfrm>
                <a:off x="1741721" y="4571534"/>
                <a:ext cx="1130" cy="7200"/>
              </a:xfrm>
              <a:custGeom>
                <a:avLst/>
                <a:gdLst>
                  <a:gd name="connsiteX0" fmla="*/ 1130 w 1130"/>
                  <a:gd name="connsiteY0" fmla="*/ 0 h 7200"/>
                  <a:gd name="connsiteX1" fmla="*/ 0 w 1130"/>
                  <a:gd name="connsiteY1" fmla="*/ 0 h 7200"/>
                  <a:gd name="connsiteX2" fmla="*/ 0 w 1130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" h="7200">
                    <a:moveTo>
                      <a:pt x="113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783E4B2-5C55-494F-ABE0-997788DAC923}"/>
                </a:ext>
              </a:extLst>
            </p:cNvPr>
            <p:cNvSpPr txBox="1"/>
            <p:nvPr/>
          </p:nvSpPr>
          <p:spPr>
            <a:xfrm>
              <a:off x="2572378" y="5138948"/>
              <a:ext cx="8470746" cy="327245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Questions will be moderated and can be lodged anonymously </a:t>
              </a: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FBF29D1C-A0ED-6F4C-B9BC-1B2517D2E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572533" y="1147919"/>
              <a:ext cx="720000" cy="720000"/>
            </a:xfrm>
            <a:prstGeom prst="rect">
              <a:avLst/>
            </a:prstGeom>
          </p:spPr>
        </p:pic>
        <p:sp>
          <p:nvSpPr>
            <p:cNvPr id="4" name="TextBox 3" descr="This session is being recorded&#10;">
              <a:extLst>
                <a:ext uri="{FF2B5EF4-FFF2-40B4-BE49-F238E27FC236}">
                  <a16:creationId xmlns:a16="http://schemas.microsoft.com/office/drawing/2014/main" id="{79F1608A-A07F-0DDA-D24F-92B0040045FE}"/>
                </a:ext>
              </a:extLst>
            </p:cNvPr>
            <p:cNvSpPr txBox="1"/>
            <p:nvPr/>
          </p:nvSpPr>
          <p:spPr>
            <a:xfrm>
              <a:off x="2572378" y="1375044"/>
              <a:ext cx="56170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This session is being recorded</a:t>
              </a:r>
              <a:endParaRPr lang="en-AU" sz="1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3CAE5D-1E47-4B4A-776B-062C90B3764E}"/>
                </a:ext>
              </a:extLst>
            </p:cNvPr>
            <p:cNvSpPr txBox="1"/>
            <p:nvPr/>
          </p:nvSpPr>
          <p:spPr>
            <a:xfrm>
              <a:off x="2572378" y="2158540"/>
              <a:ext cx="6250075" cy="5858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AU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recording, transcript and slides will be available on the </a:t>
              </a:r>
              <a:r>
                <a:rPr lang="en-AU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Partnerships Against Pests Grant Program website</a:t>
              </a:r>
              <a:endParaRPr lang="en-A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C739E1-E3C6-54AF-C21C-9051F7BE751D}"/>
                </a:ext>
              </a:extLst>
            </p:cNvPr>
            <p:cNvSpPr txBox="1"/>
            <p:nvPr/>
          </p:nvSpPr>
          <p:spPr>
            <a:xfrm>
              <a:off x="2572378" y="3252273"/>
              <a:ext cx="625007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>
                  <a:solidFill>
                    <a:schemeClr val="tx2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Cameras, microphones and chat function are turned off</a:t>
              </a:r>
              <a:endParaRPr lang="en-AU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7F1706-3D02-E52D-601F-25C2845170F3}"/>
                </a:ext>
              </a:extLst>
            </p:cNvPr>
            <p:cNvSpPr txBox="1"/>
            <p:nvPr/>
          </p:nvSpPr>
          <p:spPr>
            <a:xfrm>
              <a:off x="2572378" y="4100226"/>
              <a:ext cx="673432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Questions can be asked via the Q&amp;A icon at the top of the screen</a:t>
              </a:r>
              <a:endParaRPr lang="en-AU" sz="1600" dirty="0"/>
            </a:p>
          </p:txBody>
        </p:sp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8F26C1FE-A036-3636-5C72-B4D5E37F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9716" y="4888248"/>
            <a:ext cx="720000" cy="720000"/>
            <a:chOff x="1049020" y="4952237"/>
            <a:chExt cx="720000" cy="720000"/>
          </a:xfrm>
        </p:grpSpPr>
        <p:sp>
          <p:nvSpPr>
            <p:cNvPr id="2049" name="Freeform: Shape 2048">
              <a:extLst>
                <a:ext uri="{FF2B5EF4-FFF2-40B4-BE49-F238E27FC236}">
                  <a16:creationId xmlns:a16="http://schemas.microsoft.com/office/drawing/2014/main" id="{5CF58217-F369-3735-12BB-8752307147AE}"/>
                </a:ext>
              </a:extLst>
            </p:cNvPr>
            <p:cNvSpPr/>
            <p:nvPr/>
          </p:nvSpPr>
          <p:spPr>
            <a:xfrm>
              <a:off x="1049020" y="4952237"/>
              <a:ext cx="720000" cy="720000"/>
            </a:xfrm>
            <a:custGeom>
              <a:avLst/>
              <a:gdLst>
                <a:gd name="connsiteX0" fmla="*/ 720000 w 720000"/>
                <a:gd name="connsiteY0" fmla="*/ 360000 h 720000"/>
                <a:gd name="connsiteX1" fmla="*/ 360000 w 720000"/>
                <a:gd name="connsiteY1" fmla="*/ 720000 h 720000"/>
                <a:gd name="connsiteX2" fmla="*/ 0 w 720000"/>
                <a:gd name="connsiteY2" fmla="*/ 360000 h 720000"/>
                <a:gd name="connsiteX3" fmla="*/ 360000 w 720000"/>
                <a:gd name="connsiteY3" fmla="*/ 0 h 720000"/>
                <a:gd name="connsiteX4" fmla="*/ 720000 w 720000"/>
                <a:gd name="connsiteY4" fmla="*/ 36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720000">
                  <a:moveTo>
                    <a:pt x="720000" y="360000"/>
                  </a:moveTo>
                  <a:cubicBezTo>
                    <a:pt x="720000" y="558823"/>
                    <a:pt x="558823" y="720000"/>
                    <a:pt x="360000" y="720000"/>
                  </a:cubicBezTo>
                  <a:cubicBezTo>
                    <a:pt x="161178" y="720000"/>
                    <a:pt x="0" y="558823"/>
                    <a:pt x="0" y="360000"/>
                  </a:cubicBezTo>
                  <a:cubicBezTo>
                    <a:pt x="0" y="161178"/>
                    <a:pt x="161178" y="0"/>
                    <a:pt x="360000" y="0"/>
                  </a:cubicBezTo>
                  <a:cubicBezTo>
                    <a:pt x="558823" y="0"/>
                    <a:pt x="720000" y="161178"/>
                    <a:pt x="720000" y="360000"/>
                  </a:cubicBezTo>
                  <a:close/>
                </a:path>
              </a:pathLst>
            </a:custGeom>
            <a:solidFill>
              <a:srgbClr val="CCDDD9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55" name="Freeform: Shape 2054">
              <a:extLst>
                <a:ext uri="{FF2B5EF4-FFF2-40B4-BE49-F238E27FC236}">
                  <a16:creationId xmlns:a16="http://schemas.microsoft.com/office/drawing/2014/main" id="{058B8A09-93F7-7CF7-B1E0-FF1E09884599}"/>
                </a:ext>
              </a:extLst>
            </p:cNvPr>
            <p:cNvSpPr/>
            <p:nvPr/>
          </p:nvSpPr>
          <p:spPr>
            <a:xfrm>
              <a:off x="1381824" y="5294517"/>
              <a:ext cx="101150" cy="101150"/>
            </a:xfrm>
            <a:custGeom>
              <a:avLst/>
              <a:gdLst>
                <a:gd name="connsiteX0" fmla="*/ 50575 w 101150"/>
                <a:gd name="connsiteY0" fmla="*/ 11239 h 101150"/>
                <a:gd name="connsiteX1" fmla="*/ 89911 w 101150"/>
                <a:gd name="connsiteY1" fmla="*/ 50575 h 101150"/>
                <a:gd name="connsiteX2" fmla="*/ 50575 w 101150"/>
                <a:gd name="connsiteY2" fmla="*/ 89911 h 101150"/>
                <a:gd name="connsiteX3" fmla="*/ 11239 w 101150"/>
                <a:gd name="connsiteY3" fmla="*/ 50575 h 101150"/>
                <a:gd name="connsiteX4" fmla="*/ 50575 w 101150"/>
                <a:gd name="connsiteY4" fmla="*/ 11239 h 101150"/>
                <a:gd name="connsiteX5" fmla="*/ 50575 w 101150"/>
                <a:gd name="connsiteY5" fmla="*/ 0 h 101150"/>
                <a:gd name="connsiteX6" fmla="*/ 0 w 101150"/>
                <a:gd name="connsiteY6" fmla="*/ 50575 h 101150"/>
                <a:gd name="connsiteX7" fmla="*/ 50575 w 101150"/>
                <a:gd name="connsiteY7" fmla="*/ 101150 h 101150"/>
                <a:gd name="connsiteX8" fmla="*/ 101150 w 101150"/>
                <a:gd name="connsiteY8" fmla="*/ 50575 h 101150"/>
                <a:gd name="connsiteX9" fmla="*/ 50575 w 101150"/>
                <a:gd name="connsiteY9" fmla="*/ 0 h 1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150" h="101150">
                  <a:moveTo>
                    <a:pt x="50575" y="11239"/>
                  </a:moveTo>
                  <a:cubicBezTo>
                    <a:pt x="72300" y="11239"/>
                    <a:pt x="89911" y="28850"/>
                    <a:pt x="89911" y="50575"/>
                  </a:cubicBezTo>
                  <a:cubicBezTo>
                    <a:pt x="89911" y="72300"/>
                    <a:pt x="72300" y="89911"/>
                    <a:pt x="50575" y="89911"/>
                  </a:cubicBezTo>
                  <a:cubicBezTo>
                    <a:pt x="28850" y="89911"/>
                    <a:pt x="11239" y="72300"/>
                    <a:pt x="11239" y="50575"/>
                  </a:cubicBezTo>
                  <a:cubicBezTo>
                    <a:pt x="11270" y="28863"/>
                    <a:pt x="28863" y="11270"/>
                    <a:pt x="50575" y="11239"/>
                  </a:cubicBezTo>
                  <a:moveTo>
                    <a:pt x="50575" y="0"/>
                  </a:moveTo>
                  <a:cubicBezTo>
                    <a:pt x="22643" y="0"/>
                    <a:pt x="0" y="22643"/>
                    <a:pt x="0" y="50575"/>
                  </a:cubicBezTo>
                  <a:cubicBezTo>
                    <a:pt x="0" y="78507"/>
                    <a:pt x="22643" y="101150"/>
                    <a:pt x="50575" y="101150"/>
                  </a:cubicBezTo>
                  <a:cubicBezTo>
                    <a:pt x="78507" y="101150"/>
                    <a:pt x="101150" y="78507"/>
                    <a:pt x="101150" y="50575"/>
                  </a:cubicBezTo>
                  <a:cubicBezTo>
                    <a:pt x="101150" y="22643"/>
                    <a:pt x="78507" y="0"/>
                    <a:pt x="50575" y="0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56" name="Freeform: Shape 2055">
              <a:extLst>
                <a:ext uri="{FF2B5EF4-FFF2-40B4-BE49-F238E27FC236}">
                  <a16:creationId xmlns:a16="http://schemas.microsoft.com/office/drawing/2014/main" id="{79149A9B-B572-E3C8-3E63-433126FE0C6A}"/>
                </a:ext>
              </a:extLst>
            </p:cNvPr>
            <p:cNvSpPr/>
            <p:nvPr/>
          </p:nvSpPr>
          <p:spPr>
            <a:xfrm>
              <a:off x="1331148" y="5409086"/>
              <a:ext cx="202519" cy="101290"/>
            </a:xfrm>
            <a:custGeom>
              <a:avLst/>
              <a:gdLst>
                <a:gd name="connsiteX0" fmla="*/ 202519 w 202519"/>
                <a:gd name="connsiteY0" fmla="*/ 101274 h 101290"/>
                <a:gd name="connsiteX1" fmla="*/ 191280 w 202519"/>
                <a:gd name="connsiteY1" fmla="*/ 101274 h 101290"/>
                <a:gd name="connsiteX2" fmla="*/ 191280 w 202519"/>
                <a:gd name="connsiteY2" fmla="*/ 53441 h 101290"/>
                <a:gd name="connsiteX3" fmla="*/ 184082 w 202519"/>
                <a:gd name="connsiteY3" fmla="*/ 38887 h 101290"/>
                <a:gd name="connsiteX4" fmla="*/ 139312 w 202519"/>
                <a:gd name="connsiteY4" fmla="*/ 17460 h 101290"/>
                <a:gd name="connsiteX5" fmla="*/ 101099 w 202519"/>
                <a:gd name="connsiteY5" fmla="*/ 11222 h 101290"/>
                <a:gd name="connsiteX6" fmla="*/ 63702 w 202519"/>
                <a:gd name="connsiteY6" fmla="*/ 17319 h 101290"/>
                <a:gd name="connsiteX7" fmla="*/ 18466 w 202519"/>
                <a:gd name="connsiteY7" fmla="*/ 38870 h 101290"/>
                <a:gd name="connsiteX8" fmla="*/ 11239 w 202519"/>
                <a:gd name="connsiteY8" fmla="*/ 53480 h 101290"/>
                <a:gd name="connsiteX9" fmla="*/ 11239 w 202519"/>
                <a:gd name="connsiteY9" fmla="*/ 101291 h 101290"/>
                <a:gd name="connsiteX10" fmla="*/ 0 w 202519"/>
                <a:gd name="connsiteY10" fmla="*/ 101291 h 101290"/>
                <a:gd name="connsiteX11" fmla="*/ 0 w 202519"/>
                <a:gd name="connsiteY11" fmla="*/ 53441 h 101290"/>
                <a:gd name="connsiteX12" fmla="*/ 11801 w 202519"/>
                <a:gd name="connsiteY12" fmla="*/ 29839 h 101290"/>
                <a:gd name="connsiteX13" fmla="*/ 60471 w 202519"/>
                <a:gd name="connsiteY13" fmla="*/ 6575 h 101290"/>
                <a:gd name="connsiteX14" fmla="*/ 101212 w 202519"/>
                <a:gd name="connsiteY14" fmla="*/ 0 h 101290"/>
                <a:gd name="connsiteX15" fmla="*/ 142172 w 202519"/>
                <a:gd name="connsiteY15" fmla="*/ 6614 h 101290"/>
                <a:gd name="connsiteX16" fmla="*/ 190780 w 202519"/>
                <a:gd name="connsiteY16" fmla="*/ 29895 h 101290"/>
                <a:gd name="connsiteX17" fmla="*/ 202497 w 202519"/>
                <a:gd name="connsiteY17" fmla="*/ 53598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2519" h="101290">
                  <a:moveTo>
                    <a:pt x="202519" y="101274"/>
                  </a:moveTo>
                  <a:lnTo>
                    <a:pt x="191280" y="101274"/>
                  </a:lnTo>
                  <a:lnTo>
                    <a:pt x="191280" y="53441"/>
                  </a:lnTo>
                  <a:cubicBezTo>
                    <a:pt x="191470" y="47690"/>
                    <a:pt x="188767" y="42226"/>
                    <a:pt x="184082" y="38887"/>
                  </a:cubicBezTo>
                  <a:cubicBezTo>
                    <a:pt x="170899" y="28566"/>
                    <a:pt x="155619" y="21253"/>
                    <a:pt x="139312" y="17460"/>
                  </a:cubicBezTo>
                  <a:cubicBezTo>
                    <a:pt x="126903" y="13715"/>
                    <a:pt x="114055" y="11618"/>
                    <a:pt x="101099" y="11222"/>
                  </a:cubicBezTo>
                  <a:cubicBezTo>
                    <a:pt x="88391" y="11278"/>
                    <a:pt x="75770" y="13336"/>
                    <a:pt x="63702" y="17319"/>
                  </a:cubicBezTo>
                  <a:cubicBezTo>
                    <a:pt x="47456" y="21740"/>
                    <a:pt x="32135" y="29039"/>
                    <a:pt x="18466" y="38870"/>
                  </a:cubicBezTo>
                  <a:cubicBezTo>
                    <a:pt x="13931" y="42363"/>
                    <a:pt x="11264" y="47756"/>
                    <a:pt x="11239" y="53480"/>
                  </a:cubicBezTo>
                  <a:lnTo>
                    <a:pt x="11239" y="101291"/>
                  </a:lnTo>
                  <a:lnTo>
                    <a:pt x="0" y="101291"/>
                  </a:lnTo>
                  <a:lnTo>
                    <a:pt x="0" y="53441"/>
                  </a:lnTo>
                  <a:cubicBezTo>
                    <a:pt x="66" y="44171"/>
                    <a:pt x="4424" y="35454"/>
                    <a:pt x="11801" y="29839"/>
                  </a:cubicBezTo>
                  <a:cubicBezTo>
                    <a:pt x="26503" y="19237"/>
                    <a:pt x="42987" y="11358"/>
                    <a:pt x="60471" y="6575"/>
                  </a:cubicBezTo>
                  <a:cubicBezTo>
                    <a:pt x="73621" y="2254"/>
                    <a:pt x="87370" y="35"/>
                    <a:pt x="101212" y="0"/>
                  </a:cubicBezTo>
                  <a:cubicBezTo>
                    <a:pt x="115096" y="397"/>
                    <a:pt x="128868" y="2621"/>
                    <a:pt x="142172" y="6614"/>
                  </a:cubicBezTo>
                  <a:cubicBezTo>
                    <a:pt x="159873" y="10753"/>
                    <a:pt x="176460" y="18698"/>
                    <a:pt x="190780" y="29895"/>
                  </a:cubicBezTo>
                  <a:cubicBezTo>
                    <a:pt x="198377" y="35363"/>
                    <a:pt x="202766" y="44242"/>
                    <a:pt x="202497" y="53598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57" name="Freeform: Shape 2056">
              <a:extLst>
                <a:ext uri="{FF2B5EF4-FFF2-40B4-BE49-F238E27FC236}">
                  <a16:creationId xmlns:a16="http://schemas.microsoft.com/office/drawing/2014/main" id="{65029590-E7DE-A9FD-B71A-0FC6991BB0E7}"/>
                </a:ext>
              </a:extLst>
            </p:cNvPr>
            <p:cNvSpPr/>
            <p:nvPr/>
          </p:nvSpPr>
          <p:spPr>
            <a:xfrm>
              <a:off x="1244248" y="5215704"/>
              <a:ext cx="101150" cy="101150"/>
            </a:xfrm>
            <a:custGeom>
              <a:avLst/>
              <a:gdLst>
                <a:gd name="connsiteX0" fmla="*/ 50575 w 101150"/>
                <a:gd name="connsiteY0" fmla="*/ 11239 h 101150"/>
                <a:gd name="connsiteX1" fmla="*/ 89911 w 101150"/>
                <a:gd name="connsiteY1" fmla="*/ 50575 h 101150"/>
                <a:gd name="connsiteX2" fmla="*/ 50575 w 101150"/>
                <a:gd name="connsiteY2" fmla="*/ 89911 h 101150"/>
                <a:gd name="connsiteX3" fmla="*/ 11239 w 101150"/>
                <a:gd name="connsiteY3" fmla="*/ 50575 h 101150"/>
                <a:gd name="connsiteX4" fmla="*/ 50575 w 101150"/>
                <a:gd name="connsiteY4" fmla="*/ 11239 h 101150"/>
                <a:gd name="connsiteX5" fmla="*/ 50575 w 101150"/>
                <a:gd name="connsiteY5" fmla="*/ 0 h 101150"/>
                <a:gd name="connsiteX6" fmla="*/ 0 w 101150"/>
                <a:gd name="connsiteY6" fmla="*/ 50575 h 101150"/>
                <a:gd name="connsiteX7" fmla="*/ 50575 w 101150"/>
                <a:gd name="connsiteY7" fmla="*/ 101150 h 101150"/>
                <a:gd name="connsiteX8" fmla="*/ 101150 w 101150"/>
                <a:gd name="connsiteY8" fmla="*/ 50575 h 101150"/>
                <a:gd name="connsiteX9" fmla="*/ 50575 w 101150"/>
                <a:gd name="connsiteY9" fmla="*/ 0 h 1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150" h="101150">
                  <a:moveTo>
                    <a:pt x="50575" y="11239"/>
                  </a:moveTo>
                  <a:cubicBezTo>
                    <a:pt x="72300" y="11239"/>
                    <a:pt x="89911" y="28850"/>
                    <a:pt x="89911" y="50575"/>
                  </a:cubicBezTo>
                  <a:cubicBezTo>
                    <a:pt x="89911" y="72300"/>
                    <a:pt x="72300" y="89911"/>
                    <a:pt x="50575" y="89911"/>
                  </a:cubicBezTo>
                  <a:cubicBezTo>
                    <a:pt x="28850" y="89911"/>
                    <a:pt x="11239" y="72300"/>
                    <a:pt x="11239" y="50575"/>
                  </a:cubicBezTo>
                  <a:cubicBezTo>
                    <a:pt x="11270" y="28863"/>
                    <a:pt x="28863" y="11270"/>
                    <a:pt x="50575" y="11239"/>
                  </a:cubicBezTo>
                  <a:moveTo>
                    <a:pt x="50575" y="0"/>
                  </a:moveTo>
                  <a:cubicBezTo>
                    <a:pt x="22643" y="0"/>
                    <a:pt x="0" y="22643"/>
                    <a:pt x="0" y="50575"/>
                  </a:cubicBezTo>
                  <a:cubicBezTo>
                    <a:pt x="0" y="78507"/>
                    <a:pt x="22643" y="101150"/>
                    <a:pt x="50575" y="101150"/>
                  </a:cubicBezTo>
                  <a:cubicBezTo>
                    <a:pt x="78507" y="101150"/>
                    <a:pt x="101150" y="78507"/>
                    <a:pt x="101150" y="50575"/>
                  </a:cubicBezTo>
                  <a:cubicBezTo>
                    <a:pt x="101150" y="22643"/>
                    <a:pt x="78507" y="0"/>
                    <a:pt x="50575" y="0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8FA9ECB2-58A4-8F60-014F-8DDBC7A00A63}"/>
                </a:ext>
              </a:extLst>
            </p:cNvPr>
            <p:cNvSpPr/>
            <p:nvPr/>
          </p:nvSpPr>
          <p:spPr>
            <a:xfrm>
              <a:off x="1193533" y="5330262"/>
              <a:ext cx="181109" cy="101301"/>
            </a:xfrm>
            <a:custGeom>
              <a:avLst/>
              <a:gdLst>
                <a:gd name="connsiteX0" fmla="*/ 177350 w 181109"/>
                <a:gd name="connsiteY0" fmla="*/ 20758 h 101301"/>
                <a:gd name="connsiteX1" fmla="*/ 142234 w 181109"/>
                <a:gd name="connsiteY1" fmla="*/ 6620 h 101301"/>
                <a:gd name="connsiteX2" fmla="*/ 101274 w 181109"/>
                <a:gd name="connsiteY2" fmla="*/ 0 h 101301"/>
                <a:gd name="connsiteX3" fmla="*/ 60488 w 181109"/>
                <a:gd name="connsiteY3" fmla="*/ 6580 h 101301"/>
                <a:gd name="connsiteX4" fmla="*/ 11801 w 181109"/>
                <a:gd name="connsiteY4" fmla="*/ 29839 h 101301"/>
                <a:gd name="connsiteX5" fmla="*/ 0 w 181109"/>
                <a:gd name="connsiteY5" fmla="*/ 53441 h 101301"/>
                <a:gd name="connsiteX6" fmla="*/ 0 w 181109"/>
                <a:gd name="connsiteY6" fmla="*/ 101302 h 101301"/>
                <a:gd name="connsiteX7" fmla="*/ 11239 w 181109"/>
                <a:gd name="connsiteY7" fmla="*/ 101302 h 101301"/>
                <a:gd name="connsiteX8" fmla="*/ 11239 w 181109"/>
                <a:gd name="connsiteY8" fmla="*/ 53480 h 101301"/>
                <a:gd name="connsiteX9" fmla="*/ 18466 w 181109"/>
                <a:gd name="connsiteY9" fmla="*/ 38870 h 101301"/>
                <a:gd name="connsiteX10" fmla="*/ 63702 w 181109"/>
                <a:gd name="connsiteY10" fmla="*/ 17325 h 101301"/>
                <a:gd name="connsiteX11" fmla="*/ 101150 w 181109"/>
                <a:gd name="connsiteY11" fmla="*/ 11233 h 101301"/>
                <a:gd name="connsiteX12" fmla="*/ 139362 w 181109"/>
                <a:gd name="connsiteY12" fmla="*/ 17476 h 101301"/>
                <a:gd name="connsiteX13" fmla="*/ 181109 w 181109"/>
                <a:gd name="connsiteY13" fmla="*/ 36678 h 101301"/>
                <a:gd name="connsiteX14" fmla="*/ 177350 w 181109"/>
                <a:gd name="connsiteY14" fmla="*/ 20758 h 10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109" h="101301">
                  <a:moveTo>
                    <a:pt x="177350" y="20758"/>
                  </a:moveTo>
                  <a:cubicBezTo>
                    <a:pt x="166437" y="14276"/>
                    <a:pt x="154594" y="9507"/>
                    <a:pt x="142234" y="6620"/>
                  </a:cubicBezTo>
                  <a:cubicBezTo>
                    <a:pt x="128932" y="2620"/>
                    <a:pt x="115159" y="394"/>
                    <a:pt x="101274" y="0"/>
                  </a:cubicBezTo>
                  <a:cubicBezTo>
                    <a:pt x="87417" y="31"/>
                    <a:pt x="73652" y="2252"/>
                    <a:pt x="60488" y="6580"/>
                  </a:cubicBezTo>
                  <a:cubicBezTo>
                    <a:pt x="42997" y="11356"/>
                    <a:pt x="26506" y="19234"/>
                    <a:pt x="11801" y="29839"/>
                  </a:cubicBezTo>
                  <a:cubicBezTo>
                    <a:pt x="4424" y="35454"/>
                    <a:pt x="66" y="44171"/>
                    <a:pt x="0" y="53441"/>
                  </a:cubicBezTo>
                  <a:lnTo>
                    <a:pt x="0" y="101302"/>
                  </a:lnTo>
                  <a:lnTo>
                    <a:pt x="11239" y="101302"/>
                  </a:lnTo>
                  <a:lnTo>
                    <a:pt x="11239" y="53480"/>
                  </a:lnTo>
                  <a:cubicBezTo>
                    <a:pt x="11264" y="47756"/>
                    <a:pt x="13931" y="42363"/>
                    <a:pt x="18466" y="38870"/>
                  </a:cubicBezTo>
                  <a:cubicBezTo>
                    <a:pt x="32135" y="29041"/>
                    <a:pt x="47456" y="21744"/>
                    <a:pt x="63702" y="17325"/>
                  </a:cubicBezTo>
                  <a:cubicBezTo>
                    <a:pt x="75787" y="13337"/>
                    <a:pt x="88425" y="11282"/>
                    <a:pt x="101150" y="11233"/>
                  </a:cubicBezTo>
                  <a:cubicBezTo>
                    <a:pt x="114106" y="11629"/>
                    <a:pt x="126954" y="13729"/>
                    <a:pt x="139362" y="17476"/>
                  </a:cubicBezTo>
                  <a:cubicBezTo>
                    <a:pt x="154429" y="20999"/>
                    <a:pt x="168629" y="27531"/>
                    <a:pt x="181109" y="36678"/>
                  </a:cubicBezTo>
                  <a:cubicBezTo>
                    <a:pt x="179151" y="31563"/>
                    <a:pt x="177886" y="26209"/>
                    <a:pt x="177350" y="20758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317E1801-B06A-2714-EAF3-AC85F739869E}"/>
                </a:ext>
              </a:extLst>
            </p:cNvPr>
            <p:cNvSpPr/>
            <p:nvPr/>
          </p:nvSpPr>
          <p:spPr>
            <a:xfrm>
              <a:off x="1359344" y="5060680"/>
              <a:ext cx="235693" cy="216073"/>
            </a:xfrm>
            <a:custGeom>
              <a:avLst/>
              <a:gdLst>
                <a:gd name="connsiteX0" fmla="*/ 223859 w 235693"/>
                <a:gd name="connsiteY0" fmla="*/ 11239 h 216073"/>
                <a:gd name="connsiteX1" fmla="*/ 224454 w 235693"/>
                <a:gd name="connsiteY1" fmla="*/ 11863 h 216073"/>
                <a:gd name="connsiteX2" fmla="*/ 224454 w 235693"/>
                <a:gd name="connsiteY2" fmla="*/ 156783 h 216073"/>
                <a:gd name="connsiteX3" fmla="*/ 223948 w 235693"/>
                <a:gd name="connsiteY3" fmla="*/ 157401 h 216073"/>
                <a:gd name="connsiteX4" fmla="*/ 87284 w 235693"/>
                <a:gd name="connsiteY4" fmla="*/ 157401 h 216073"/>
                <a:gd name="connsiteX5" fmla="*/ 83979 w 235693"/>
                <a:gd name="connsiteY5" fmla="*/ 160772 h 216073"/>
                <a:gd name="connsiteX6" fmla="*/ 56646 w 235693"/>
                <a:gd name="connsiteY6" fmla="*/ 188589 h 216073"/>
                <a:gd name="connsiteX7" fmla="*/ 56646 w 235693"/>
                <a:gd name="connsiteY7" fmla="*/ 157390 h 216073"/>
                <a:gd name="connsiteX8" fmla="*/ 11764 w 235693"/>
                <a:gd name="connsiteY8" fmla="*/ 157390 h 216073"/>
                <a:gd name="connsiteX9" fmla="*/ 11202 w 235693"/>
                <a:gd name="connsiteY9" fmla="*/ 156603 h 216073"/>
                <a:gd name="connsiteX10" fmla="*/ 11202 w 235693"/>
                <a:gd name="connsiteY10" fmla="*/ 11801 h 216073"/>
                <a:gd name="connsiteX11" fmla="*/ 11651 w 235693"/>
                <a:gd name="connsiteY11" fmla="*/ 11239 h 216073"/>
                <a:gd name="connsiteX12" fmla="*/ 223859 w 235693"/>
                <a:gd name="connsiteY12" fmla="*/ 11239 h 216073"/>
                <a:gd name="connsiteX13" fmla="*/ 223948 w 235693"/>
                <a:gd name="connsiteY13" fmla="*/ 0 h 216073"/>
                <a:gd name="connsiteX14" fmla="*/ 11691 w 235693"/>
                <a:gd name="connsiteY14" fmla="*/ 0 h 216073"/>
                <a:gd name="connsiteX15" fmla="*/ 2 w 235693"/>
                <a:gd name="connsiteY15" fmla="*/ 11863 h 216073"/>
                <a:gd name="connsiteX16" fmla="*/ 2 w 235693"/>
                <a:gd name="connsiteY16" fmla="*/ 156603 h 216073"/>
                <a:gd name="connsiteX17" fmla="*/ 11573 w 235693"/>
                <a:gd name="connsiteY17" fmla="*/ 168628 h 216073"/>
                <a:gd name="connsiteX18" fmla="*/ 45407 w 235693"/>
                <a:gd name="connsiteY18" fmla="*/ 168628 h 216073"/>
                <a:gd name="connsiteX19" fmla="*/ 45407 w 235693"/>
                <a:gd name="connsiteY19" fmla="*/ 216073 h 216073"/>
                <a:gd name="connsiteX20" fmla="*/ 91998 w 235693"/>
                <a:gd name="connsiteY20" fmla="*/ 168628 h 216073"/>
                <a:gd name="connsiteX21" fmla="*/ 223948 w 235693"/>
                <a:gd name="connsiteY21" fmla="*/ 168628 h 216073"/>
                <a:gd name="connsiteX22" fmla="*/ 235693 w 235693"/>
                <a:gd name="connsiteY22" fmla="*/ 156771 h 216073"/>
                <a:gd name="connsiteX23" fmla="*/ 235693 w 235693"/>
                <a:gd name="connsiteY23" fmla="*/ 11863 h 216073"/>
                <a:gd name="connsiteX24" fmla="*/ 223948 w 235693"/>
                <a:gd name="connsiteY24" fmla="*/ 0 h 2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693" h="216073">
                  <a:moveTo>
                    <a:pt x="223859" y="11239"/>
                  </a:moveTo>
                  <a:cubicBezTo>
                    <a:pt x="224193" y="11251"/>
                    <a:pt x="224458" y="11528"/>
                    <a:pt x="224454" y="11863"/>
                  </a:cubicBezTo>
                  <a:lnTo>
                    <a:pt x="224454" y="156783"/>
                  </a:lnTo>
                  <a:cubicBezTo>
                    <a:pt x="224462" y="157085"/>
                    <a:pt x="224247" y="157348"/>
                    <a:pt x="223948" y="157401"/>
                  </a:cubicBezTo>
                  <a:lnTo>
                    <a:pt x="87284" y="157401"/>
                  </a:lnTo>
                  <a:lnTo>
                    <a:pt x="83979" y="160772"/>
                  </a:lnTo>
                  <a:lnTo>
                    <a:pt x="56646" y="188589"/>
                  </a:lnTo>
                  <a:lnTo>
                    <a:pt x="56646" y="157390"/>
                  </a:lnTo>
                  <a:lnTo>
                    <a:pt x="11764" y="157390"/>
                  </a:lnTo>
                  <a:cubicBezTo>
                    <a:pt x="11500" y="157390"/>
                    <a:pt x="11202" y="157080"/>
                    <a:pt x="11202" y="156603"/>
                  </a:cubicBezTo>
                  <a:lnTo>
                    <a:pt x="11202" y="11801"/>
                  </a:lnTo>
                  <a:cubicBezTo>
                    <a:pt x="11196" y="11529"/>
                    <a:pt x="11386" y="11293"/>
                    <a:pt x="11651" y="11239"/>
                  </a:cubicBezTo>
                  <a:lnTo>
                    <a:pt x="223859" y="11239"/>
                  </a:lnTo>
                  <a:moveTo>
                    <a:pt x="223948" y="0"/>
                  </a:moveTo>
                  <a:lnTo>
                    <a:pt x="11691" y="0"/>
                  </a:lnTo>
                  <a:cubicBezTo>
                    <a:pt x="5193" y="62"/>
                    <a:pt x="-32" y="5365"/>
                    <a:pt x="2" y="11863"/>
                  </a:cubicBezTo>
                  <a:lnTo>
                    <a:pt x="2" y="156603"/>
                  </a:lnTo>
                  <a:cubicBezTo>
                    <a:pt x="-123" y="163119"/>
                    <a:pt x="5057" y="168503"/>
                    <a:pt x="11573" y="168628"/>
                  </a:cubicBezTo>
                  <a:lnTo>
                    <a:pt x="45407" y="168628"/>
                  </a:lnTo>
                  <a:lnTo>
                    <a:pt x="45407" y="216073"/>
                  </a:lnTo>
                  <a:lnTo>
                    <a:pt x="91998" y="168628"/>
                  </a:lnTo>
                  <a:lnTo>
                    <a:pt x="223948" y="168628"/>
                  </a:lnTo>
                  <a:cubicBezTo>
                    <a:pt x="230453" y="168567"/>
                    <a:pt x="235694" y="163276"/>
                    <a:pt x="235693" y="156771"/>
                  </a:cubicBezTo>
                  <a:lnTo>
                    <a:pt x="235693" y="11863"/>
                  </a:lnTo>
                  <a:cubicBezTo>
                    <a:pt x="235694" y="5357"/>
                    <a:pt x="230454" y="65"/>
                    <a:pt x="223948" y="0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83B4D756-9C0E-479A-149F-808ABE668557}"/>
                </a:ext>
              </a:extLst>
            </p:cNvPr>
            <p:cNvSpPr/>
            <p:nvPr/>
          </p:nvSpPr>
          <p:spPr>
            <a:xfrm>
              <a:off x="1440959" y="5088064"/>
              <a:ext cx="70435" cy="84611"/>
            </a:xfrm>
            <a:custGeom>
              <a:avLst/>
              <a:gdLst>
                <a:gd name="connsiteX0" fmla="*/ 35665 w 70435"/>
                <a:gd name="connsiteY0" fmla="*/ 56 h 84611"/>
                <a:gd name="connsiteX1" fmla="*/ 35103 w 70435"/>
                <a:gd name="connsiteY1" fmla="*/ 56 h 84611"/>
                <a:gd name="connsiteX2" fmla="*/ 31169 w 70435"/>
                <a:gd name="connsiteY2" fmla="*/ 56 h 84611"/>
                <a:gd name="connsiteX3" fmla="*/ 9 w 70435"/>
                <a:gd name="connsiteY3" fmla="*/ 33930 h 84611"/>
                <a:gd name="connsiteX4" fmla="*/ 9 w 70435"/>
                <a:gd name="connsiteY4" fmla="*/ 34615 h 84611"/>
                <a:gd name="connsiteX5" fmla="*/ 11304 w 70435"/>
                <a:gd name="connsiteY5" fmla="*/ 34615 h 84611"/>
                <a:gd name="connsiteX6" fmla="*/ 11304 w 70435"/>
                <a:gd name="connsiteY6" fmla="*/ 33902 h 84611"/>
                <a:gd name="connsiteX7" fmla="*/ 11394 w 70435"/>
                <a:gd name="connsiteY7" fmla="*/ 31356 h 84611"/>
                <a:gd name="connsiteX8" fmla="*/ 33310 w 70435"/>
                <a:gd name="connsiteY8" fmla="*/ 11356 h 84611"/>
                <a:gd name="connsiteX9" fmla="*/ 35142 w 70435"/>
                <a:gd name="connsiteY9" fmla="*/ 11441 h 84611"/>
                <a:gd name="connsiteX10" fmla="*/ 36036 w 70435"/>
                <a:gd name="connsiteY10" fmla="*/ 11441 h 84611"/>
                <a:gd name="connsiteX11" fmla="*/ 59075 w 70435"/>
                <a:gd name="connsiteY11" fmla="*/ 35250 h 84611"/>
                <a:gd name="connsiteX12" fmla="*/ 35215 w 70435"/>
                <a:gd name="connsiteY12" fmla="*/ 56975 h 84611"/>
                <a:gd name="connsiteX13" fmla="*/ 29596 w 70435"/>
                <a:gd name="connsiteY13" fmla="*/ 56975 h 84611"/>
                <a:gd name="connsiteX14" fmla="*/ 29596 w 70435"/>
                <a:gd name="connsiteY14" fmla="*/ 84611 h 84611"/>
                <a:gd name="connsiteX15" fmla="*/ 40925 w 70435"/>
                <a:gd name="connsiteY15" fmla="*/ 84611 h 84611"/>
                <a:gd name="connsiteX16" fmla="*/ 40925 w 70435"/>
                <a:gd name="connsiteY16" fmla="*/ 67944 h 84611"/>
                <a:gd name="connsiteX17" fmla="*/ 42655 w 70435"/>
                <a:gd name="connsiteY17" fmla="*/ 67731 h 84611"/>
                <a:gd name="connsiteX18" fmla="*/ 70415 w 70435"/>
                <a:gd name="connsiteY18" fmla="*/ 35205 h 84611"/>
                <a:gd name="connsiteX19" fmla="*/ 70415 w 70435"/>
                <a:gd name="connsiteY19" fmla="*/ 34430 h 84611"/>
                <a:gd name="connsiteX20" fmla="*/ 35665 w 70435"/>
                <a:gd name="connsiteY20" fmla="*/ 56 h 8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435" h="84611">
                  <a:moveTo>
                    <a:pt x="35665" y="56"/>
                  </a:moveTo>
                  <a:lnTo>
                    <a:pt x="35103" y="56"/>
                  </a:lnTo>
                  <a:cubicBezTo>
                    <a:pt x="33793" y="-19"/>
                    <a:pt x="32479" y="-19"/>
                    <a:pt x="31169" y="56"/>
                  </a:cubicBezTo>
                  <a:cubicBezTo>
                    <a:pt x="13361" y="1124"/>
                    <a:pt x="-410" y="16094"/>
                    <a:pt x="9" y="33930"/>
                  </a:cubicBezTo>
                  <a:lnTo>
                    <a:pt x="9" y="34615"/>
                  </a:lnTo>
                  <a:lnTo>
                    <a:pt x="11304" y="34615"/>
                  </a:lnTo>
                  <a:lnTo>
                    <a:pt x="11304" y="33902"/>
                  </a:lnTo>
                  <a:cubicBezTo>
                    <a:pt x="11286" y="33052"/>
                    <a:pt x="11316" y="32202"/>
                    <a:pt x="11394" y="31356"/>
                  </a:cubicBezTo>
                  <a:cubicBezTo>
                    <a:pt x="12391" y="20006"/>
                    <a:pt x="21917" y="11313"/>
                    <a:pt x="33310" y="11356"/>
                  </a:cubicBezTo>
                  <a:cubicBezTo>
                    <a:pt x="33922" y="11351"/>
                    <a:pt x="34534" y="11379"/>
                    <a:pt x="35142" y="11441"/>
                  </a:cubicBezTo>
                  <a:lnTo>
                    <a:pt x="36036" y="11441"/>
                  </a:lnTo>
                  <a:cubicBezTo>
                    <a:pt x="48968" y="11665"/>
                    <a:pt x="59275" y="22318"/>
                    <a:pt x="59075" y="35250"/>
                  </a:cubicBezTo>
                  <a:cubicBezTo>
                    <a:pt x="59075" y="48242"/>
                    <a:pt x="49483" y="56975"/>
                    <a:pt x="35215" y="56975"/>
                  </a:cubicBezTo>
                  <a:lnTo>
                    <a:pt x="29596" y="56975"/>
                  </a:lnTo>
                  <a:lnTo>
                    <a:pt x="29596" y="84611"/>
                  </a:lnTo>
                  <a:lnTo>
                    <a:pt x="40925" y="84611"/>
                  </a:lnTo>
                  <a:lnTo>
                    <a:pt x="40925" y="67944"/>
                  </a:lnTo>
                  <a:lnTo>
                    <a:pt x="42655" y="67731"/>
                  </a:lnTo>
                  <a:cubicBezTo>
                    <a:pt x="58941" y="65725"/>
                    <a:pt x="70993" y="51604"/>
                    <a:pt x="70415" y="35205"/>
                  </a:cubicBezTo>
                  <a:lnTo>
                    <a:pt x="70415" y="34430"/>
                  </a:lnTo>
                  <a:cubicBezTo>
                    <a:pt x="70146" y="15411"/>
                    <a:pt x="54685" y="118"/>
                    <a:pt x="35665" y="56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85DC2C58-721E-516C-1611-89BCB8E60F74}"/>
                </a:ext>
              </a:extLst>
            </p:cNvPr>
            <p:cNvSpPr/>
            <p:nvPr/>
          </p:nvSpPr>
          <p:spPr>
            <a:xfrm>
              <a:off x="1466959" y="5182712"/>
              <a:ext cx="18455" cy="18454"/>
            </a:xfrm>
            <a:custGeom>
              <a:avLst/>
              <a:gdLst>
                <a:gd name="connsiteX0" fmla="*/ 9232 w 18455"/>
                <a:gd name="connsiteY0" fmla="*/ 18454 h 18454"/>
                <a:gd name="connsiteX1" fmla="*/ 0 w 18455"/>
                <a:gd name="connsiteY1" fmla="*/ 9232 h 18454"/>
                <a:gd name="connsiteX2" fmla="*/ 9222 w 18455"/>
                <a:gd name="connsiteY2" fmla="*/ 0 h 18454"/>
                <a:gd name="connsiteX3" fmla="*/ 18453 w 18455"/>
                <a:gd name="connsiteY3" fmla="*/ 9098 h 18454"/>
                <a:gd name="connsiteX4" fmla="*/ 9471 w 18455"/>
                <a:gd name="connsiteY4" fmla="*/ 18454 h 18454"/>
                <a:gd name="connsiteX5" fmla="*/ 9440 w 18455"/>
                <a:gd name="connsiteY5" fmla="*/ 18454 h 1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55" h="18454">
                  <a:moveTo>
                    <a:pt x="9232" y="18454"/>
                  </a:moveTo>
                  <a:cubicBezTo>
                    <a:pt x="4135" y="18457"/>
                    <a:pt x="2" y="14328"/>
                    <a:pt x="0" y="9232"/>
                  </a:cubicBezTo>
                  <a:cubicBezTo>
                    <a:pt x="-3" y="4136"/>
                    <a:pt x="4126" y="3"/>
                    <a:pt x="9222" y="0"/>
                  </a:cubicBezTo>
                  <a:cubicBezTo>
                    <a:pt x="14269" y="-3"/>
                    <a:pt x="18382" y="4051"/>
                    <a:pt x="18453" y="9098"/>
                  </a:cubicBezTo>
                  <a:cubicBezTo>
                    <a:pt x="18557" y="14162"/>
                    <a:pt x="14535" y="18350"/>
                    <a:pt x="9471" y="18454"/>
                  </a:cubicBezTo>
                  <a:cubicBezTo>
                    <a:pt x="9460" y="18454"/>
                    <a:pt x="9450" y="18454"/>
                    <a:pt x="9440" y="18454"/>
                  </a:cubicBezTo>
                  <a:close/>
                </a:path>
              </a:pathLst>
            </a:custGeom>
            <a:solidFill>
              <a:srgbClr val="000000"/>
            </a:solidFill>
            <a:ln w="5556" cap="flat">
              <a:solidFill>
                <a:schemeClr val="accent1">
                  <a:shade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2066" name="Graphic 2065">
            <a:extLst>
              <a:ext uri="{FF2B5EF4-FFF2-40B4-BE49-F238E27FC236}">
                <a16:creationId xmlns:a16="http://schemas.microsoft.com/office/drawing/2014/main" id="{81021313-973D-6E3B-AF56-5619F8D92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6912" y="2964015"/>
            <a:ext cx="720000" cy="720000"/>
          </a:xfrm>
          <a:prstGeom prst="rect">
            <a:avLst/>
          </a:prstGeom>
        </p:spPr>
      </p:pic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BEEFC56E-CDC3-6BA0-8DC7-49F062C7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9716" y="3923637"/>
            <a:ext cx="720000" cy="720000"/>
            <a:chOff x="1800959" y="98081"/>
            <a:chExt cx="720000" cy="720000"/>
          </a:xfrm>
        </p:grpSpPr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61CA9BA1-C46A-7968-B62D-1E68B599F07C}"/>
                </a:ext>
              </a:extLst>
            </p:cNvPr>
            <p:cNvSpPr/>
            <p:nvPr/>
          </p:nvSpPr>
          <p:spPr>
            <a:xfrm>
              <a:off x="1800959" y="98081"/>
              <a:ext cx="720000" cy="720000"/>
            </a:xfrm>
            <a:custGeom>
              <a:avLst/>
              <a:gdLst>
                <a:gd name="connsiteX0" fmla="*/ 720000 w 720000"/>
                <a:gd name="connsiteY0" fmla="*/ 360000 h 720000"/>
                <a:gd name="connsiteX1" fmla="*/ 360000 w 720000"/>
                <a:gd name="connsiteY1" fmla="*/ 720000 h 720000"/>
                <a:gd name="connsiteX2" fmla="*/ 0 w 720000"/>
                <a:gd name="connsiteY2" fmla="*/ 360000 h 720000"/>
                <a:gd name="connsiteX3" fmla="*/ 360000 w 720000"/>
                <a:gd name="connsiteY3" fmla="*/ 0 h 720000"/>
                <a:gd name="connsiteX4" fmla="*/ 720000 w 720000"/>
                <a:gd name="connsiteY4" fmla="*/ 36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720000">
                  <a:moveTo>
                    <a:pt x="720000" y="360000"/>
                  </a:moveTo>
                  <a:cubicBezTo>
                    <a:pt x="720000" y="558823"/>
                    <a:pt x="558823" y="720000"/>
                    <a:pt x="360000" y="720000"/>
                  </a:cubicBezTo>
                  <a:cubicBezTo>
                    <a:pt x="161178" y="720000"/>
                    <a:pt x="0" y="558823"/>
                    <a:pt x="0" y="360000"/>
                  </a:cubicBezTo>
                  <a:cubicBezTo>
                    <a:pt x="0" y="161178"/>
                    <a:pt x="161178" y="0"/>
                    <a:pt x="360000" y="0"/>
                  </a:cubicBezTo>
                  <a:cubicBezTo>
                    <a:pt x="558823" y="0"/>
                    <a:pt x="720000" y="161178"/>
                    <a:pt x="720000" y="360000"/>
                  </a:cubicBezTo>
                  <a:close/>
                </a:path>
              </a:pathLst>
            </a:custGeom>
            <a:solidFill>
              <a:srgbClr val="CCDDD9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68" name="Group 2067">
              <a:extLst>
                <a:ext uri="{FF2B5EF4-FFF2-40B4-BE49-F238E27FC236}">
                  <a16:creationId xmlns:a16="http://schemas.microsoft.com/office/drawing/2014/main" id="{D556ED68-F798-AC09-15AE-50F45639A6D9}"/>
                </a:ext>
              </a:extLst>
            </p:cNvPr>
            <p:cNvGrpSpPr/>
            <p:nvPr/>
          </p:nvGrpSpPr>
          <p:grpSpPr>
            <a:xfrm>
              <a:off x="1892748" y="300898"/>
              <a:ext cx="536421" cy="299268"/>
              <a:chOff x="1140744" y="4133792"/>
              <a:chExt cx="536421" cy="299268"/>
            </a:xfrm>
          </p:grpSpPr>
          <p:sp>
            <p:nvSpPr>
              <p:cNvPr id="2069" name="Speech Bubble: Rectangle with Corners Rounded 2068">
                <a:extLst>
                  <a:ext uri="{FF2B5EF4-FFF2-40B4-BE49-F238E27FC236}">
                    <a16:creationId xmlns:a16="http://schemas.microsoft.com/office/drawing/2014/main" id="{1759E62B-7379-B746-36C2-556D71EA6F28}"/>
                  </a:ext>
                </a:extLst>
              </p:cNvPr>
              <p:cNvSpPr/>
              <p:nvPr/>
            </p:nvSpPr>
            <p:spPr>
              <a:xfrm>
                <a:off x="1140744" y="4217060"/>
                <a:ext cx="360000" cy="216000"/>
              </a:xfrm>
              <a:prstGeom prst="wedgeRoundRectCallout">
                <a:avLst>
                  <a:gd name="adj1" fmla="val -33154"/>
                  <a:gd name="adj2" fmla="val 71909"/>
                  <a:gd name="adj3" fmla="val 16667"/>
                </a:avLst>
              </a:prstGeom>
              <a:solidFill>
                <a:schemeClr val="bg2"/>
              </a:solidFill>
              <a:ln w="222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70" name="Speech Bubble: Rectangle with Corners Rounded 2069">
                <a:extLst>
                  <a:ext uri="{FF2B5EF4-FFF2-40B4-BE49-F238E27FC236}">
                    <a16:creationId xmlns:a16="http://schemas.microsoft.com/office/drawing/2014/main" id="{DC1F28FC-3F9B-AEDE-B9D5-1480FD5E8B34}"/>
                  </a:ext>
                </a:extLst>
              </p:cNvPr>
              <p:cNvSpPr/>
              <p:nvPr/>
            </p:nvSpPr>
            <p:spPr>
              <a:xfrm flipH="1">
                <a:off x="1317165" y="4133792"/>
                <a:ext cx="360000" cy="216000"/>
              </a:xfrm>
              <a:prstGeom prst="wedgeRoundRectCallout">
                <a:avLst>
                  <a:gd name="adj1" fmla="val -33154"/>
                  <a:gd name="adj2" fmla="val 71909"/>
                  <a:gd name="adj3" fmla="val 16667"/>
                </a:avLst>
              </a:prstGeom>
              <a:noFill/>
              <a:ln w="222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71" name="Rectangle: Rounded Corners 2070">
                <a:extLst>
                  <a:ext uri="{FF2B5EF4-FFF2-40B4-BE49-F238E27FC236}">
                    <a16:creationId xmlns:a16="http://schemas.microsoft.com/office/drawing/2014/main" id="{045A68AD-9BF7-1A4F-A111-D3F1D7B5262D}"/>
                  </a:ext>
                </a:extLst>
              </p:cNvPr>
              <p:cNvSpPr/>
              <p:nvPr/>
            </p:nvSpPr>
            <p:spPr>
              <a:xfrm>
                <a:off x="1168024" y="4228334"/>
                <a:ext cx="323100" cy="179614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pic>
        <p:nvPicPr>
          <p:cNvPr id="68" name="Graphic 67">
            <a:extLst>
              <a:ext uri="{FF2B5EF4-FFF2-40B4-BE49-F238E27FC236}">
                <a16:creationId xmlns:a16="http://schemas.microsoft.com/office/drawing/2014/main" id="{FFC206D6-B28A-48D8-1C72-D3EF4405F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80959" y="200439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2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2EC1-24BA-C64D-84AB-83CB5B36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78" y="465918"/>
            <a:ext cx="10426171" cy="560135"/>
          </a:xfrm>
        </p:spPr>
        <p:txBody>
          <a:bodyPr/>
          <a:lstStyle/>
          <a:p>
            <a:pPr algn="ctr" rtl="0" eaLnBrk="1" latinLnBrk="0" hangingPunct="1"/>
            <a:r>
              <a:rPr lang="en-US" sz="4000" b="1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lang="en-AU" sz="2400" dirty="0">
              <a:solidFill>
                <a:schemeClr val="tx2"/>
              </a:solidFill>
              <a:effectLst/>
            </a:endParaRP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gray">
          <a:xfrm>
            <a:off x="923090" y="1162724"/>
            <a:ext cx="1080000" cy="1042949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gray">
          <a:xfrm>
            <a:off x="2147091" y="1162724"/>
            <a:ext cx="7766928" cy="104294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/>
                <a:cs typeface="Arial"/>
              </a:rPr>
              <a:t>Introduction &amp; overview of the Partnerships Against Pests Program</a:t>
            </a:r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The Program</a:t>
            </a:r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The Grants</a:t>
            </a:r>
          </a:p>
          <a:p>
            <a:pPr marL="216535" lvl="1" indent="-13081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Stream 2 recipients, activities and feedback</a:t>
            </a:r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gray">
          <a:xfrm>
            <a:off x="923090" y="2302970"/>
            <a:ext cx="1080000" cy="138163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4DD0E3-8CDC-864D-F8D4-7B8CD561B9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47091" y="2302971"/>
            <a:ext cx="7766928" cy="13908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/>
                <a:cs typeface="Arial"/>
              </a:rPr>
              <a:t>Partnerships Against Pests Grants Program Round 4</a:t>
            </a:r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Objectives </a:t>
            </a:r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 sz="1400" dirty="0">
                <a:latin typeface="Arial"/>
                <a:cs typeface="Arial"/>
              </a:rPr>
              <a:t>Changes for Round 4</a:t>
            </a:r>
          </a:p>
          <a:p>
            <a:pPr marL="216535" lvl="1" indent="-13081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Criteria</a:t>
            </a:r>
            <a:endParaRPr lang="en-US" dirty="0"/>
          </a:p>
          <a:p>
            <a:pPr marL="216535" lvl="1" indent="-13081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latin typeface="Arial"/>
                <a:cs typeface="Arial"/>
              </a:rPr>
              <a:t>Eligibility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5" name="Rectangle 8"/>
          <p:cNvSpPr>
            <a:spLocks noChangeArrowheads="1"/>
          </p:cNvSpPr>
          <p:nvPr/>
        </p:nvSpPr>
        <p:spPr bwMode="gray">
          <a:xfrm>
            <a:off x="923090" y="3776232"/>
            <a:ext cx="1080000" cy="1483179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32AC3-7EBA-9339-6A4D-0E9E63E8C8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47093" y="3776233"/>
            <a:ext cx="7766926" cy="14831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/>
                <a:cs typeface="Arial"/>
              </a:rPr>
              <a:t>Applying for a Stream 2 Partnerships Against Pests Grant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Application process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Budgets and funding</a:t>
            </a:r>
            <a:endParaRPr lang="en-US" sz="1400" dirty="0"/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Potential outputs 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Learnings from previous applicants</a:t>
            </a:r>
          </a:p>
        </p:txBody>
      </p:sp>
      <p:sp>
        <p:nvSpPr>
          <p:cNvPr id="48137" name="Rectangle 10"/>
          <p:cNvSpPr>
            <a:spLocks noChangeArrowheads="1"/>
          </p:cNvSpPr>
          <p:nvPr/>
        </p:nvSpPr>
        <p:spPr bwMode="gray">
          <a:xfrm>
            <a:off x="923090" y="5389116"/>
            <a:ext cx="1080000" cy="1151364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8596E9-CF87-2E8A-AC1E-E922A235A8F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47091" y="5401809"/>
            <a:ext cx="7766926" cy="115136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 type="none" w="lg" len="lg"/>
            <a:tailEnd type="none" w="lg" len="lg"/>
          </a:ln>
        </p:spPr>
        <p:txBody>
          <a:bodyPr lIns="180000" tIns="180000" rIns="180000" bIns="180000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171450" indent="-1714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B08B5-D30E-454D-99CE-1CC51F6E6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00" y="6458224"/>
            <a:ext cx="2743200" cy="365125"/>
          </a:xfrm>
        </p:spPr>
        <p:txBody>
          <a:bodyPr/>
          <a:lstStyle/>
          <a:p>
            <a:fld id="{10F38EA1-A2B3-734E-8FE4-2A14DB32A8F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Graphic 27">
            <a:extLst>
              <a:ext uri="{FF2B5EF4-FFF2-40B4-BE49-F238E27FC236}">
                <a16:creationId xmlns:a16="http://schemas.microsoft.com/office/drawing/2014/main" id="{AC39F8B6-59E5-E58E-E3D6-4D68E590C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60729" y="3012971"/>
            <a:ext cx="1462241" cy="146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63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CF9E-30B9-D247-A4B0-2E9460BAF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792799"/>
            <a:ext cx="5643286" cy="148970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Introduction &amp; Overview of the Partnerships Against Pests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AA98D-DBDE-1149-BF44-9C67FB53EC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43908" y="2817598"/>
            <a:ext cx="2538148" cy="1165654"/>
          </a:xfrm>
        </p:spPr>
        <p:txBody>
          <a:bodyPr vert="horz" lIns="0" tIns="0" rIns="0" bIns="0" rtlCol="0">
            <a:noAutofit/>
          </a:bodyPr>
          <a:lstStyle/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>
                <a:solidFill>
                  <a:schemeClr val="bg1"/>
                </a:solidFill>
              </a:rPr>
              <a:t>The Program</a:t>
            </a:r>
          </a:p>
          <a:p>
            <a:pPr marL="266700" indent="-2667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400" b="1">
                <a:solidFill>
                  <a:schemeClr val="bg1"/>
                </a:solidFill>
              </a:rPr>
              <a:t>The Grants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3B6DB-19C7-924E-B923-288E29B3F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62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FCCA9B2-947A-3A41-96AB-370C603B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5613"/>
            <a:ext cx="10232558" cy="1132084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Partnerships Against Pests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6EA74-7E35-4B2F-90D5-62DA7BF4AC41}"/>
              </a:ext>
            </a:extLst>
          </p:cNvPr>
          <p:cNvSpPr txBox="1"/>
          <p:nvPr/>
        </p:nvSpPr>
        <p:spPr>
          <a:xfrm>
            <a:off x="195978" y="1233040"/>
            <a:ext cx="6019800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1600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PARTNERSHIPS AGAINST PESTS</a:t>
            </a:r>
            <a:r>
              <a:rPr lang="en-AU" altLang="en-US" sz="16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1600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PROGRAM IS AIMED AT EXPANDING COLLABORATIVE PARTNERSHIPS IN THE LONG-TERM MANAGEMENT OF ESTABLISHED WEEDS AND PEST ANIMALS IN VICTORIA.</a:t>
            </a:r>
            <a:r>
              <a:rPr lang="en-AU" altLang="en-US" sz="1600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EF5D60-5A46-8A9E-72ED-608B75557D40}"/>
              </a:ext>
            </a:extLst>
          </p:cNvPr>
          <p:cNvSpPr txBox="1"/>
          <p:nvPr/>
        </p:nvSpPr>
        <p:spPr>
          <a:xfrm>
            <a:off x="222050" y="2858003"/>
            <a:ext cx="5793186" cy="2838534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AU" sz="1400">
                <a:solidFill>
                  <a:srgbClr val="000000"/>
                </a:solidFill>
                <a:cs typeface="Arial" panose="020B0604020202020204" pitchFamily="34" charset="0"/>
              </a:rPr>
              <a:t>Impacts of established weeds and pest animals on our landscapes and communities </a:t>
            </a:r>
            <a:r>
              <a:rPr lang="en-AU" sz="1400">
                <a:solidFill>
                  <a:srgbClr val="000000"/>
                </a:solidFill>
                <a:cs typeface="Times New Roman"/>
              </a:rPr>
              <a:t>include: </a:t>
            </a:r>
          </a:p>
          <a:p>
            <a:pPr marL="357188" indent="-1952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000000"/>
                </a:solidFill>
                <a:cs typeface="Times New Roman"/>
              </a:rPr>
              <a:t>substantial farm production losses</a:t>
            </a:r>
          </a:p>
          <a:p>
            <a:pPr marL="357188" indent="-1952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000000"/>
                </a:solidFill>
                <a:cs typeface="Times New Roman"/>
              </a:rPr>
              <a:t>degradation of our ecosystems</a:t>
            </a:r>
          </a:p>
          <a:p>
            <a:pPr marL="357188" indent="-1952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000000"/>
                </a:solidFill>
                <a:cs typeface="Times New Roman"/>
              </a:rPr>
              <a:t>damage to culturally sensitive sites of Victoria’s First Nations people </a:t>
            </a:r>
          </a:p>
          <a:p>
            <a:pPr marL="357188" indent="-1952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000000"/>
                </a:solidFill>
                <a:cs typeface="Times New Roman"/>
              </a:rPr>
              <a:t>risking access to international agriculture markets </a:t>
            </a:r>
          </a:p>
          <a:p>
            <a:endParaRPr lang="en-AU" sz="1200">
              <a:solidFill>
                <a:srgbClr val="000000"/>
              </a:solidFill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AU" sz="1400">
                <a:solidFill>
                  <a:srgbClr val="000000"/>
                </a:solidFill>
                <a:cs typeface="Times New Roman"/>
              </a:rPr>
              <a:t>A 2023 </a:t>
            </a:r>
            <a:r>
              <a:rPr lang="en-AU" sz="1400">
                <a:solidFill>
                  <a:srgbClr val="000000"/>
                </a:solidFill>
                <a:cs typeface="Times New Roman"/>
                <a:hlinkClick r:id="rId3"/>
              </a:rPr>
              <a:t>ABARES study</a:t>
            </a:r>
            <a:r>
              <a:rPr lang="en-AU" sz="1400">
                <a:solidFill>
                  <a:srgbClr val="000000"/>
                </a:solidFill>
                <a:cs typeface="Times New Roman"/>
              </a:rPr>
              <a:t> estimated that the annual cost of management and lost production to Victoria’s agricultural landowners due to established weeds and pest animals, is $869 million.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3EF590-7D73-8BDA-BB08-56FD832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38800" y="6489240"/>
            <a:ext cx="914400" cy="3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7AD029-D437-BB9C-B0FC-46DCD5B20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68734" y="1371600"/>
            <a:ext cx="5597968" cy="5206666"/>
          </a:xfrm>
          <a:prstGeom prst="rect">
            <a:avLst/>
          </a:prstGeom>
          <a:solidFill>
            <a:srgbClr val="1A68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0CF72-07E3-159B-DF80-1B8E14C7C565}"/>
              </a:ext>
            </a:extLst>
          </p:cNvPr>
          <p:cNvSpPr txBox="1"/>
          <p:nvPr/>
        </p:nvSpPr>
        <p:spPr>
          <a:xfrm>
            <a:off x="6618052" y="1421098"/>
            <a:ext cx="5114427" cy="930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1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PROGRAM FOCUSES ON SHARED RESPONSIBILITY AND A COMMUNITY-LED APPROACH TO MANAGING ESTABLISHED WEEDS AND PEST ANIMALS. 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02D1CB9-E0C0-EBAB-D6B0-EC9F9C644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038" y="2502940"/>
            <a:ext cx="2657076" cy="1872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66DBE0-70C8-242C-FBBC-562CFDB4C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238" y="2498975"/>
            <a:ext cx="2656800" cy="18720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130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This program helps Agriculture Victoria to achieve Priority Action #13 from the Strategy:</a:t>
            </a:r>
            <a:endParaRPr lang="en-AU" altLang="en-US" sz="1300"/>
          </a:p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1300" i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Promote and support community led, place-based action on established weeds and pests</a:t>
            </a:r>
            <a:r>
              <a:rPr lang="en-AU" altLang="en-US" sz="1200" i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AU" altLang="en-US" sz="12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CCEE95-D056-3283-59E5-18074AFBA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055" y="4469760"/>
            <a:ext cx="5597967" cy="3164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1200" b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This aligns directly with Strategic Goal 4 in</a:t>
            </a:r>
            <a:r>
              <a:rPr lang="en-AU" altLang="en-US" sz="1200" b="1">
                <a:solidFill>
                  <a:schemeClr val="bg1"/>
                </a:solidFill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r>
              <a:rPr lang="en-AU" altLang="en-US" sz="1200" b="1" i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Victoria’s Biosecurity Strategy</a:t>
            </a:r>
            <a:r>
              <a:rPr lang="en-AU" altLang="en-US" sz="1200" b="1" i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563D1C2-C734-13F1-996E-A66A08C1C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931632"/>
              </p:ext>
            </p:extLst>
          </p:nvPr>
        </p:nvGraphicFramePr>
        <p:xfrm>
          <a:off x="6540238" y="4892742"/>
          <a:ext cx="5307550" cy="1532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7550">
                  <a:extLst>
                    <a:ext uri="{9D8B030D-6E8A-4147-A177-3AD203B41FA5}">
                      <a16:colId xmlns:a16="http://schemas.microsoft.com/office/drawing/2014/main" val="1774393831"/>
                    </a:ext>
                  </a:extLst>
                </a:gridCol>
              </a:tblGrid>
              <a:tr h="327222">
                <a:tc>
                  <a:txBody>
                    <a:bodyPr/>
                    <a:lstStyle/>
                    <a:p>
                      <a:r>
                        <a:rPr lang="en-AU" sz="1400" b="1">
                          <a:solidFill>
                            <a:schemeClr val="tx1"/>
                          </a:solidFill>
                          <a:latin typeface="+mn-lt"/>
                        </a:rPr>
                        <a:t>Goal 4 Management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041554"/>
                  </a:ext>
                </a:extLst>
              </a:tr>
              <a:tr h="12050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sz="1200" b="0" dirty="0">
                          <a:solidFill>
                            <a:schemeClr val="accent2"/>
                          </a:solidFill>
                          <a:latin typeface="+mn-lt"/>
                        </a:rPr>
                        <a:t>Reduce the impacts of established weeds and pests through local action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sz="1200" b="0" dirty="0">
                          <a:latin typeface="+mn-lt"/>
                        </a:rPr>
                        <a:t>Management outlines the priorities for supporting local collective action on established weeds and pests and bringing together all the participants to achieve sustainable, long-term, whole-of-landscape changes.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5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30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74EF81-8563-B547-14DD-8949985C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565"/>
            <a:ext cx="10245258" cy="1088000"/>
          </a:xfrm>
        </p:spPr>
        <p:txBody>
          <a:bodyPr/>
          <a:lstStyle/>
          <a:p>
            <a:r>
              <a:rPr lang="en-US" sz="4000" dirty="0">
                <a:solidFill>
                  <a:schemeClr val="tx2"/>
                </a:solidFill>
                <a:latin typeface="Arial"/>
                <a:cs typeface="Arial"/>
              </a:rPr>
              <a:t>Partnerships Against Pests Program</a:t>
            </a:r>
            <a:endParaRPr lang="en-AU" sz="4000" b="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FED15-1253-AB8C-3260-464B76A9E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F0EEC-21B9-04C5-4A64-DB17238A7DBF}"/>
              </a:ext>
            </a:extLst>
          </p:cNvPr>
          <p:cNvSpPr txBox="1"/>
          <p:nvPr/>
        </p:nvSpPr>
        <p:spPr>
          <a:xfrm>
            <a:off x="457200" y="1126741"/>
            <a:ext cx="115061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AU" altLang="en-US" b="1" i="0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PARTNERSHIPS AGAINST PESTS PROGRAM AIMS TO IMPROVE AND STRENGTHEN THE ESTABLISHED INVASIVES MANAGEMENT SYSTEM BY: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F26E06D-C2E0-B11D-AF48-F76A8BE1ABDF}"/>
              </a:ext>
            </a:extLst>
          </p:cNvPr>
          <p:cNvSpPr/>
          <p:nvPr/>
        </p:nvSpPr>
        <p:spPr>
          <a:xfrm>
            <a:off x="1008229" y="2175200"/>
            <a:ext cx="3927519" cy="65560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lvl="0" algn="ctr">
              <a:lnSpc>
                <a:spcPct val="130000"/>
              </a:lnSpc>
              <a:spcAft>
                <a:spcPts val="0"/>
              </a:spcAft>
            </a:pPr>
            <a:r>
              <a:rPr lang="en-AU" sz="1600" dirty="0">
                <a:solidFill>
                  <a:schemeClr val="tx1"/>
                </a:solidFill>
              </a:rPr>
              <a:t>Funding AgVic Engagement Officers to support community groups.</a:t>
            </a:r>
          </a:p>
        </p:txBody>
      </p:sp>
      <p:grpSp>
        <p:nvGrpSpPr>
          <p:cNvPr id="25" name="Group 24" descr="Map of Victoria showing the 3 Agriculture Victoria Established Invasives Engagement officers. ">
            <a:extLst>
              <a:ext uri="{FF2B5EF4-FFF2-40B4-BE49-F238E27FC236}">
                <a16:creationId xmlns:a16="http://schemas.microsoft.com/office/drawing/2014/main" id="{3C70C1D7-E9C8-3EA2-9B5A-5F4C3B220EBE}"/>
              </a:ext>
            </a:extLst>
          </p:cNvPr>
          <p:cNvGrpSpPr>
            <a:grpSpLocks noChangeAspect="1"/>
          </p:cNvGrpSpPr>
          <p:nvPr/>
        </p:nvGrpSpPr>
        <p:grpSpPr>
          <a:xfrm>
            <a:off x="227593" y="2889580"/>
            <a:ext cx="5488793" cy="3880148"/>
            <a:chOff x="8448457" y="4120083"/>
            <a:chExt cx="3566504" cy="2521240"/>
          </a:xfrm>
        </p:grpSpPr>
        <p:pic>
          <p:nvPicPr>
            <p:cNvPr id="2" name="Picture 2" descr="Image of map showing the engagement officer regions.">
              <a:extLst>
                <a:ext uri="{FF2B5EF4-FFF2-40B4-BE49-F238E27FC236}">
                  <a16:creationId xmlns:a16="http://schemas.microsoft.com/office/drawing/2014/main" id="{C76CC0A7-08BE-DE69-891D-D343EF32E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8457" y="4120083"/>
              <a:ext cx="3566504" cy="2521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A5B006-BA69-BBE3-F13A-F35856150176}"/>
                </a:ext>
              </a:extLst>
            </p:cNvPr>
            <p:cNvSpPr txBox="1"/>
            <p:nvPr/>
          </p:nvSpPr>
          <p:spPr>
            <a:xfrm>
              <a:off x="9409367" y="5036952"/>
              <a:ext cx="1027134" cy="1399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>
                  <a:solidFill>
                    <a:srgbClr val="00573F"/>
                  </a:solidFill>
                  <a:hlinkClick r:id="rId4"/>
                </a:rPr>
                <a:t>Alastair Campbell</a:t>
              </a:r>
              <a:endParaRPr lang="en-AU" sz="1400">
                <a:solidFill>
                  <a:srgbClr val="00573F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F5E1FB-BAEB-9827-BCBA-0A68D7C9EBFA}"/>
                </a:ext>
              </a:extLst>
            </p:cNvPr>
            <p:cNvSpPr txBox="1"/>
            <p:nvPr/>
          </p:nvSpPr>
          <p:spPr>
            <a:xfrm>
              <a:off x="8716248" y="5774617"/>
              <a:ext cx="693119" cy="1399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>
                  <a:solidFill>
                    <a:srgbClr val="00573F"/>
                  </a:solidFill>
                  <a:hlinkClick r:id="rId5"/>
                </a:rPr>
                <a:t>David Blythe</a:t>
              </a:r>
              <a:endParaRPr lang="en-AU" sz="1400">
                <a:solidFill>
                  <a:srgbClr val="00573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214D13-D0D5-F205-DE76-D4913D3C4306}"/>
                </a:ext>
              </a:extLst>
            </p:cNvPr>
            <p:cNvSpPr txBox="1"/>
            <p:nvPr/>
          </p:nvSpPr>
          <p:spPr>
            <a:xfrm>
              <a:off x="10436501" y="6027799"/>
              <a:ext cx="872298" cy="1399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>
                  <a:solidFill>
                    <a:srgbClr val="00573F"/>
                  </a:solidFill>
                  <a:hlinkClick r:id="rId6"/>
                </a:rPr>
                <a:t>Katie Robinson</a:t>
              </a:r>
              <a:endParaRPr lang="en-AU" sz="1400">
                <a:solidFill>
                  <a:srgbClr val="00573F"/>
                </a:solidFill>
              </a:endParaRP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6BAB9E1-2148-5D12-080A-8D0BA173B1B7}"/>
              </a:ext>
            </a:extLst>
          </p:cNvPr>
          <p:cNvSpPr/>
          <p:nvPr/>
        </p:nvSpPr>
        <p:spPr>
          <a:xfrm>
            <a:off x="6934200" y="2173525"/>
            <a:ext cx="4527744" cy="65560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50000"/>
              </a:lnSpc>
            </a:pPr>
            <a:r>
              <a:rPr lang="en-AU" sz="1600">
                <a:solidFill>
                  <a:schemeClr val="tx1"/>
                </a:solidFill>
              </a:rPr>
              <a:t>Funding and supporting Victoria’s 4 Community Pest Management Groups </a:t>
            </a:r>
            <a:r>
              <a:rPr lang="en-AU" sz="1600" b="0">
                <a:solidFill>
                  <a:schemeClr val="tx1"/>
                </a:solidFill>
                <a:cs typeface="Arial" panose="020B0604020202020204" pitchFamily="34" charset="0"/>
              </a:rPr>
              <a:t>(CPMGs)</a:t>
            </a:r>
          </a:p>
        </p:txBody>
      </p:sp>
      <p:pic>
        <p:nvPicPr>
          <p:cNvPr id="9" name="Picture 8" descr="The Victorian Blackberry Taskforce's logo which links to their website.">
            <a:hlinkClick r:id="rId7"/>
            <a:extLst>
              <a:ext uri="{FF2B5EF4-FFF2-40B4-BE49-F238E27FC236}">
                <a16:creationId xmlns:a16="http://schemas.microsoft.com/office/drawing/2014/main" id="{D2B560D2-5843-7EC0-8ED4-FE0E4931EE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2063" y="3200402"/>
            <a:ext cx="2408608" cy="1198212"/>
          </a:xfrm>
          <a:prstGeom prst="rect">
            <a:avLst/>
          </a:prstGeom>
        </p:spPr>
      </p:pic>
      <p:pic>
        <p:nvPicPr>
          <p:cNvPr id="10" name="Picture 9" descr="The Victorian Gorse Taskforce's logo which links to their website.">
            <a:hlinkClick r:id="rId9"/>
            <a:extLst>
              <a:ext uri="{FF2B5EF4-FFF2-40B4-BE49-F238E27FC236}">
                <a16:creationId xmlns:a16="http://schemas.microsoft.com/office/drawing/2014/main" id="{B6F37CC4-0CC0-E6B1-6146-FDA5727DD0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952" y="3200400"/>
            <a:ext cx="2375129" cy="1198212"/>
          </a:xfrm>
          <a:prstGeom prst="rect">
            <a:avLst/>
          </a:prstGeom>
        </p:spPr>
      </p:pic>
      <p:pic>
        <p:nvPicPr>
          <p:cNvPr id="11" name="Picture 10" descr="The Victorian Rabbit Action Network's logo which links to their website.">
            <a:hlinkClick r:id="rId11"/>
            <a:extLst>
              <a:ext uri="{FF2B5EF4-FFF2-40B4-BE49-F238E27FC236}">
                <a16:creationId xmlns:a16="http://schemas.microsoft.com/office/drawing/2014/main" id="{480D37E0-4848-CF9B-592B-191955DF65E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544" y="4913764"/>
            <a:ext cx="2375128" cy="1198212"/>
          </a:xfrm>
          <a:prstGeom prst="rect">
            <a:avLst/>
          </a:prstGeom>
        </p:spPr>
      </p:pic>
      <p:pic>
        <p:nvPicPr>
          <p:cNvPr id="8" name="Picture 7" descr="The Victorian Serrated Tussock Working Party's logo which links to their website.">
            <a:hlinkClick r:id="rId13"/>
            <a:extLst>
              <a:ext uri="{FF2B5EF4-FFF2-40B4-BE49-F238E27FC236}">
                <a16:creationId xmlns:a16="http://schemas.microsoft.com/office/drawing/2014/main" id="{01358926-9FB5-3B7B-11CE-361AA1E20C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0611" y="4975377"/>
            <a:ext cx="2533470" cy="11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05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D85C61-DAE2-8A40-B226-9755FA5C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6175669" cy="1128749"/>
          </a:xfrm>
        </p:spPr>
        <p:txBody>
          <a:bodyPr/>
          <a:lstStyle/>
          <a:p>
            <a:r>
              <a:rPr lang="en-US" sz="4000">
                <a:solidFill>
                  <a:schemeClr val="tx2"/>
                </a:solidFill>
              </a:rPr>
              <a:t>Grants Funding Streams</a:t>
            </a:r>
            <a:endParaRPr lang="en-GB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977F3-3327-1703-C621-6CA38DAB1D1F}"/>
              </a:ext>
            </a:extLst>
          </p:cNvPr>
          <p:cNvSpPr txBox="1"/>
          <p:nvPr/>
        </p:nvSpPr>
        <p:spPr>
          <a:xfrm>
            <a:off x="543340" y="1442391"/>
            <a:ext cx="11096625" cy="762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altLang="en-US" sz="1600" b="1" dirty="0">
                <a:solidFill>
                  <a:schemeClr val="accent1"/>
                </a:solidFill>
                <a:ea typeface="Times New Roman" panose="02020603050405020304" pitchFamily="18" charset="0"/>
                <a:cs typeface="Times New Roman"/>
              </a:rPr>
              <a:t>THE PRIMARY AIMS OF THE GRANTS PROGRAM ARE TO BOOST COMMUNITY PARTICIPATION AND IMPROVE THE CAPACITY OF LAND MANAGERS TO MANAGE ESTABLISHED WEEDS AND PEST ANIMALS ON THEIR LAND.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ACEF3-3001-E61A-8B3F-5DF5DFA6CE11}"/>
              </a:ext>
            </a:extLst>
          </p:cNvPr>
          <p:cNvSpPr txBox="1"/>
          <p:nvPr/>
        </p:nvSpPr>
        <p:spPr>
          <a:xfrm>
            <a:off x="543340" y="2551348"/>
            <a:ext cx="11105320" cy="3034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80975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500">
                <a:ea typeface="Calibri"/>
              </a:rPr>
              <a:t>There is $637,000 in funding available in Stream 2 in 2025-26 for projects focusing on community capacity building activities.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CD109D-F6A7-4E3C-2E99-5FEEA6D04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818652"/>
              </p:ext>
            </p:extLst>
          </p:nvPr>
        </p:nvGraphicFramePr>
        <p:xfrm>
          <a:off x="275385" y="3374571"/>
          <a:ext cx="11632534" cy="2133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2614">
                  <a:extLst>
                    <a:ext uri="{9D8B030D-6E8A-4147-A177-3AD203B41FA5}">
                      <a16:colId xmlns:a16="http://schemas.microsoft.com/office/drawing/2014/main" val="3435755741"/>
                    </a:ext>
                  </a:extLst>
                </a:gridCol>
                <a:gridCol w="1572849">
                  <a:extLst>
                    <a:ext uri="{9D8B030D-6E8A-4147-A177-3AD203B41FA5}">
                      <a16:colId xmlns:a16="http://schemas.microsoft.com/office/drawing/2014/main" val="2630610686"/>
                    </a:ext>
                  </a:extLst>
                </a:gridCol>
                <a:gridCol w="5283004">
                  <a:extLst>
                    <a:ext uri="{9D8B030D-6E8A-4147-A177-3AD203B41FA5}">
                      <a16:colId xmlns:a16="http://schemas.microsoft.com/office/drawing/2014/main" val="1585509945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24090584"/>
                    </a:ext>
                  </a:extLst>
                </a:gridCol>
                <a:gridCol w="1244267">
                  <a:extLst>
                    <a:ext uri="{9D8B030D-6E8A-4147-A177-3AD203B41FA5}">
                      <a16:colId xmlns:a16="http://schemas.microsoft.com/office/drawing/2014/main" val="521967291"/>
                    </a:ext>
                  </a:extLst>
                </a:gridCol>
              </a:tblGrid>
              <a:tr h="74371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600" b="1" dirty="0">
                          <a:latin typeface="+mn-lt"/>
                        </a:rPr>
                        <a:t>Stream</a:t>
                      </a:r>
                    </a:p>
                  </a:txBody>
                  <a:tcPr marT="72000" marB="7200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>
                          <a:latin typeface="+mn-lt"/>
                        </a:rPr>
                        <a:t>Eligible Organisations</a:t>
                      </a:r>
                    </a:p>
                  </a:txBody>
                  <a:tcPr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dirty="0">
                          <a:latin typeface="+mn-lt"/>
                        </a:rPr>
                        <a:t>Funding Objectives</a:t>
                      </a:r>
                    </a:p>
                  </a:txBody>
                  <a:tcPr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>
                          <a:latin typeface="+mn-lt"/>
                        </a:rPr>
                        <a:t>Grant amount</a:t>
                      </a:r>
                    </a:p>
                  </a:txBody>
                  <a:tcPr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>
                          <a:latin typeface="+mn-lt"/>
                          <a:cs typeface="Arial"/>
                        </a:rPr>
                        <a:t>Total funding</a:t>
                      </a:r>
                    </a:p>
                  </a:txBody>
                  <a:tcPr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685657"/>
                  </a:ext>
                </a:extLst>
              </a:tr>
              <a:tr h="138962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600" b="1">
                          <a:solidFill>
                            <a:schemeClr val="tx1"/>
                          </a:solidFill>
                          <a:latin typeface="+mn-lt"/>
                        </a:rPr>
                        <a:t>Stream 2</a:t>
                      </a:r>
                    </a:p>
                  </a:txBody>
                  <a:tcPr marT="72000" marB="7200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Regional and Local Level Organisations</a:t>
                      </a:r>
                      <a:endParaRPr lang="en-AU" sz="16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VIC-SemiBold"/>
                      </a:endParaRPr>
                    </a:p>
                  </a:txBody>
                  <a:tcPr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>
                          <a:latin typeface="+mn-lt"/>
                          <a:cs typeface="Arial"/>
                        </a:rPr>
                        <a:t>A competitive application process for community-based organisations operating at a local or regional level with an interest in established invasive species management. </a:t>
                      </a:r>
                      <a:endParaRPr lang="en-US" sz="1600">
                        <a:latin typeface="+mn-lt"/>
                        <a:cs typeface="Arial"/>
                      </a:endParaRPr>
                    </a:p>
                  </a:txBody>
                  <a:tcPr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>
                          <a:latin typeface="+mn-lt"/>
                        </a:rPr>
                        <a:t>From $10,000 up to $50,000 (ex. GST)</a:t>
                      </a:r>
                    </a:p>
                  </a:txBody>
                  <a:tcPr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+mn-lt"/>
                          <a:cs typeface="Arial"/>
                        </a:rPr>
                        <a:t>$637,000</a:t>
                      </a:r>
                    </a:p>
                  </a:txBody>
                  <a:tcPr marT="72000" marB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400234"/>
                  </a:ext>
                </a:extLst>
              </a:tr>
            </a:tbl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0011D177-46F0-7974-54FE-A662E47A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094993" y="179909"/>
            <a:ext cx="768930" cy="7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25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EFDBB-77B4-C6A6-A60E-93EFEEC16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847D06-8398-3A85-E330-87B01546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2" y="-16091"/>
            <a:ext cx="10232558" cy="1149531"/>
          </a:xfrm>
        </p:spPr>
        <p:txBody>
          <a:bodyPr/>
          <a:lstStyle/>
          <a:p>
            <a:r>
              <a:rPr lang="en-AU" sz="4000" dirty="0">
                <a:solidFill>
                  <a:schemeClr val="tx2"/>
                </a:solidFill>
              </a:rPr>
              <a:t>Stream 2 Recipients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223F5-FBE3-970E-FB77-C597633C7E94}"/>
              </a:ext>
            </a:extLst>
          </p:cNvPr>
          <p:cNvSpPr txBox="1"/>
          <p:nvPr/>
        </p:nvSpPr>
        <p:spPr>
          <a:xfrm>
            <a:off x="148862" y="1402199"/>
            <a:ext cx="4133894" cy="16106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 fontAlgn="base">
              <a:lnSpc>
                <a:spcPct val="150000"/>
              </a:lnSpc>
              <a:spcAft>
                <a:spcPts val="600"/>
              </a:spcAft>
            </a:pPr>
            <a:r>
              <a:rPr lang="en-AU" sz="1800" b="1" i="0" dirty="0">
                <a:solidFill>
                  <a:schemeClr val="tx2"/>
                </a:solidFill>
                <a:effectLst/>
                <a:latin typeface="+mn-lt"/>
              </a:rPr>
              <a:t>SINCE 2023, THE PARTNERSHIPS AGAINST PESTS GRANTS PROGRAM HAS FUNDED 43 PROJECTS RUN BY 37 GROUPS.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93AD2-9DCE-0BF3-6F8E-B5449F5926B5}"/>
              </a:ext>
            </a:extLst>
          </p:cNvPr>
          <p:cNvSpPr txBox="1"/>
          <p:nvPr/>
        </p:nvSpPr>
        <p:spPr>
          <a:xfrm>
            <a:off x="292692" y="3583124"/>
            <a:ext cx="3329348" cy="1013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7675" indent="-268288" algn="l" rtl="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Pilot round – 2 projects</a:t>
            </a:r>
          </a:p>
          <a:p>
            <a:pPr marL="447675" indent="-268288" algn="l" rtl="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Round 2 – 16 projects</a:t>
            </a:r>
          </a:p>
          <a:p>
            <a:pPr marL="447675" indent="-268288" algn="l" rtl="0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Round 3 – 25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7BE70-5BE2-EF75-D5DF-E8613385D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8EA1-A2B3-734E-8FE4-2A14DB32A8F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" name="Picture 19" descr="Map of Victoria showing the 37 Stream 2  funded project locations. ">
            <a:extLst>
              <a:ext uri="{FF2B5EF4-FFF2-40B4-BE49-F238E27FC236}">
                <a16:creationId xmlns:a16="http://schemas.microsoft.com/office/drawing/2014/main" id="{41175DE6-7E7F-6770-E8DB-42A0FDB0E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409" y="1133440"/>
            <a:ext cx="7836725" cy="5724880"/>
          </a:xfrm>
          <a:prstGeom prst="rect">
            <a:avLst/>
          </a:prstGeom>
        </p:spPr>
      </p:pic>
      <p:sp>
        <p:nvSpPr>
          <p:cNvPr id="23" name="Rectangle 22" descr="Key for Map of Stream 2 funding recipients.">
            <a:extLst>
              <a:ext uri="{FF2B5EF4-FFF2-40B4-BE49-F238E27FC236}">
                <a16:creationId xmlns:a16="http://schemas.microsoft.com/office/drawing/2014/main" id="{3DADE5F4-18C6-928D-BD8F-2D8B05A11FF1}"/>
              </a:ext>
            </a:extLst>
          </p:cNvPr>
          <p:cNvSpPr/>
          <p:nvPr/>
        </p:nvSpPr>
        <p:spPr>
          <a:xfrm>
            <a:off x="10436680" y="1517567"/>
            <a:ext cx="1752600" cy="17160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Key:</a:t>
            </a:r>
          </a:p>
          <a:p>
            <a:pPr marL="176213">
              <a:lnSpc>
                <a:spcPct val="150000"/>
              </a:lnSpc>
              <a:spcAft>
                <a:spcPts val="600"/>
              </a:spcAft>
            </a:pPr>
            <a:r>
              <a:rPr lang="en-A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in Round 1</a:t>
            </a:r>
          </a:p>
          <a:p>
            <a:pPr marL="176213">
              <a:lnSpc>
                <a:spcPct val="150000"/>
              </a:lnSpc>
              <a:spcAft>
                <a:spcPts val="600"/>
              </a:spcAft>
            </a:pPr>
            <a:r>
              <a:rPr lang="en-A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in Round 2</a:t>
            </a:r>
          </a:p>
          <a:p>
            <a:pPr marL="176213">
              <a:lnSpc>
                <a:spcPct val="150000"/>
              </a:lnSpc>
              <a:spcAft>
                <a:spcPts val="600"/>
              </a:spcAft>
            </a:pPr>
            <a:r>
              <a:rPr lang="en-A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in Round 3</a:t>
            </a:r>
          </a:p>
          <a:p>
            <a:pPr marL="176213">
              <a:lnSpc>
                <a:spcPct val="150000"/>
              </a:lnSpc>
              <a:spcAft>
                <a:spcPts val="600"/>
              </a:spcAft>
            </a:pPr>
            <a:r>
              <a:rPr lang="en-A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in Rounds 2 &amp; 3</a:t>
            </a:r>
          </a:p>
          <a:p>
            <a:pPr marL="176213">
              <a:lnSpc>
                <a:spcPct val="150000"/>
              </a:lnSpc>
              <a:spcAft>
                <a:spcPts val="600"/>
              </a:spcAft>
            </a:pPr>
            <a:r>
              <a:rPr lang="en-A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in all Rounds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E977EC-8319-8E0B-193F-89574792B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23949" y="2109546"/>
            <a:ext cx="108000" cy="108000"/>
          </a:xfrm>
          <a:prstGeom prst="ellipse">
            <a:avLst/>
          </a:prstGeom>
          <a:solidFill>
            <a:srgbClr val="009CD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197049-0A66-B685-387D-121F600E1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23949" y="2718215"/>
            <a:ext cx="108000" cy="108000"/>
          </a:xfrm>
          <a:prstGeom prst="ellipse">
            <a:avLst/>
          </a:prstGeom>
          <a:solidFill>
            <a:srgbClr val="9933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89B9CA-ED0A-2E1C-60D7-91A0ED9E3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23949" y="1819556"/>
            <a:ext cx="108000" cy="108000"/>
          </a:xfrm>
          <a:prstGeom prst="ellipse">
            <a:avLst/>
          </a:prstGeom>
          <a:solidFill>
            <a:srgbClr val="00CC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1B57C3D-C778-A737-40D0-1A7CD6FF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24474" y="3012896"/>
            <a:ext cx="126000" cy="126000"/>
          </a:xfrm>
          <a:prstGeom prst="diamond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1DCC1FBE-3234-D7D3-F454-46C3C9392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56974" y="5970959"/>
            <a:ext cx="126000" cy="126000"/>
          </a:xfrm>
          <a:prstGeom prst="diamond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622B439-EEFF-B2E8-442E-761ABC6F6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23949" y="2410055"/>
            <a:ext cx="108000" cy="108000"/>
          </a:xfrm>
          <a:prstGeom prst="ellipse">
            <a:avLst/>
          </a:prstGeom>
          <a:solidFill>
            <a:srgbClr val="FF99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2436893"/>
      </p:ext>
    </p:extLst>
  </p:cSld>
  <p:clrMapOvr>
    <a:masterClrMapping/>
  </p:clrMapOvr>
</p:sld>
</file>

<file path=ppt/theme/theme1.xml><?xml version="1.0" encoding="utf-8"?>
<a:theme xmlns:a="http://schemas.openxmlformats.org/drawingml/2006/main" name="BV Theme">
  <a:themeElements>
    <a:clrScheme name="AGVIC 1">
      <a:dk1>
        <a:srgbClr val="000000"/>
      </a:dk1>
      <a:lt1>
        <a:srgbClr val="FFFFFF"/>
      </a:lt1>
      <a:dk2>
        <a:srgbClr val="00573F"/>
      </a:dk2>
      <a:lt2>
        <a:srgbClr val="CCDDD9"/>
      </a:lt2>
      <a:accent1>
        <a:srgbClr val="00573F"/>
      </a:accent1>
      <a:accent2>
        <a:srgbClr val="00341D"/>
      </a:accent2>
      <a:accent3>
        <a:srgbClr val="54565B"/>
      </a:accent3>
      <a:accent4>
        <a:srgbClr val="CBDCD8"/>
      </a:accent4>
      <a:accent5>
        <a:srgbClr val="DDDDDE"/>
      </a:accent5>
      <a:accent6>
        <a:srgbClr val="DDD3C2"/>
      </a:accent6>
      <a:hlink>
        <a:srgbClr val="00573F"/>
      </a:hlink>
      <a:folHlink>
        <a:srgbClr val="4C89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9_13415 AgVic_PowerPoint_4x3_V1" id="{ACCFF372-A0A2-D944-9A87-5FE9EAFD743B}" vid="{A3ACCBF1-091F-374C-B262-F521500784DD}"/>
    </a:ext>
  </a:extLst>
</a:theme>
</file>

<file path=ppt/theme/theme2.xml><?xml version="1.0" encoding="utf-8"?>
<a:theme xmlns:a="http://schemas.openxmlformats.org/drawingml/2006/main" name="AGRICULTURE VICTORIA">
  <a:themeElements>
    <a:clrScheme name="AGVIC 1">
      <a:dk1>
        <a:srgbClr val="000000"/>
      </a:dk1>
      <a:lt1>
        <a:srgbClr val="FFFFFF"/>
      </a:lt1>
      <a:dk2>
        <a:srgbClr val="00573F"/>
      </a:dk2>
      <a:lt2>
        <a:srgbClr val="CCDDD9"/>
      </a:lt2>
      <a:accent1>
        <a:srgbClr val="00573F"/>
      </a:accent1>
      <a:accent2>
        <a:srgbClr val="00341D"/>
      </a:accent2>
      <a:accent3>
        <a:srgbClr val="54565B"/>
      </a:accent3>
      <a:accent4>
        <a:srgbClr val="CBDCD8"/>
      </a:accent4>
      <a:accent5>
        <a:srgbClr val="DDDDDE"/>
      </a:accent5>
      <a:accent6>
        <a:srgbClr val="DDD3C2"/>
      </a:accent6>
      <a:hlink>
        <a:srgbClr val="00573F"/>
      </a:hlink>
      <a:folHlink>
        <a:srgbClr val="4C89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9_13415 AgVic_PowerPoint_16x9_V1" id="{59812714-1F47-FA46-A55F-EF920DDF62E8}" vid="{A300A12C-B0ED-C242-85D1-71287E029D2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SharedContentType xmlns="Microsoft.SharePoint.Taxonomy.ContentTypeSync" SourceId="797aeec6-0273-40f2-ab3e-beee73212332" ContentTypeId="0x0101" PreviousValue="false" LastSyncTimeStamp="2018-05-31T04:53:04.507Z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BA3B25D2FD0746A9009CEBFCFBC1A5" ma:contentTypeVersion="27" ma:contentTypeDescription="Create a new document." ma:contentTypeScope="" ma:versionID="92949f10adf9028da5d22b4f3a81dcb1">
  <xsd:schema xmlns:xsd="http://www.w3.org/2001/XMLSchema" xmlns:xs="http://www.w3.org/2001/XMLSchema" xmlns:p="http://schemas.microsoft.com/office/2006/metadata/properties" xmlns:ns2="9f748cd0-de7c-4833-af09-58ae97cff876" xmlns:ns3="92952acd-8864-4c7c-a4c9-da5d5e0fa7aa" xmlns:ns4="a5f32de4-e402-4188-b034-e71ca7d22e54" targetNamespace="http://schemas.microsoft.com/office/2006/metadata/properties" ma:root="true" ma:fieldsID="4b83b1a4962a5f277f9d440c65e31dc6" ns2:_="" ns3:_="" ns4:_="">
    <xsd:import namespace="9f748cd0-de7c-4833-af09-58ae97cff876"/>
    <xsd:import namespace="92952acd-8864-4c7c-a4c9-da5d5e0fa7aa"/>
    <xsd:import namespace="a5f32de4-e402-4188-b034-e71ca7d22e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_dlc_DocId" minOccurs="0"/>
                <xsd:element ref="ns4:_dlc_DocIdUrl" minOccurs="0"/>
                <xsd:element ref="ns4:_dlc_DocIdPersistId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48cd0-de7c-4833-af09-58ae97cff8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97aeec6-0273-40f2-ab3e-beee732123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52acd-8864-4c7c-a4c9-da5d5e0fa7aa" elementFormDefault="qualified">
    <xsd:import namespace="http://schemas.microsoft.com/office/2006/documentManagement/types"/>
    <xsd:import namespace="http://schemas.microsoft.com/office/infopath/2007/PartnerControls"/>
    <xsd:element name="SharedWithUsers" ma:index="6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cfeaec5-abda-4720-a3eb-abd40d19f3a8}" ma:internalName="TaxCatchAll" ma:showField="CatchAllData" ma:web="92952acd-8864-4c7c-a4c9-da5d5e0fa7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32de4-e402-4188-b034-e71ca7d22e5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952acd-8864-4c7c-a4c9-da5d5e0fa7aa" xsi:nil="true"/>
    <lcf76f155ced4ddcb4097134ff3c332f xmlns="9f748cd0-de7c-4833-af09-58ae97cff876">
      <Terms xmlns="http://schemas.microsoft.com/office/infopath/2007/PartnerControls"/>
    </lcf76f155ced4ddcb4097134ff3c332f>
    <_dlc_DocId xmlns="a5f32de4-e402-4188-b034-e71ca7d22e54">BASPCI-1637764960-1553</_dlc_DocId>
    <_dlc_DocIdUrl xmlns="a5f32de4-e402-4188-b034-e71ca7d22e54">
      <Url>https://vicgov.sharepoint.com/sites/VG000464/_layouts/15/DocIdRedir.aspx?ID=BASPCI-1637764960-1553</Url>
      <Description>BASPCI-1637764960-1553</Description>
    </_dlc_DocIdUrl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651780-E8A8-4B0F-AB5B-C8A0B7DD820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00D7280-45B9-489A-9344-764C5AE07FBE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11B706D-2719-46A6-B0F2-DACC2FD46C4A}">
  <ds:schemaRefs>
    <ds:schemaRef ds:uri="92952acd-8864-4c7c-a4c9-da5d5e0fa7aa"/>
    <ds:schemaRef ds:uri="9f748cd0-de7c-4833-af09-58ae97cff876"/>
    <ds:schemaRef ds:uri="a5f32de4-e402-4188-b034-e71ca7d22e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EE05582-7174-4A9F-852D-EF47324963BB}">
  <ds:schemaRefs>
    <ds:schemaRef ds:uri="9f748cd0-de7c-4833-af09-58ae97cff876"/>
    <ds:schemaRef ds:uri="a5f32de4-e402-4188-b034-e71ca7d22e5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2952acd-8864-4c7c-a4c9-da5d5e0fa7aa"/>
    <ds:schemaRef ds:uri="http://www.w3.org/XML/1998/namespace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6685B1DB-EFF6-4D0B-B990-0BA27E04A9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AgVic PowerPoint template - Standard</Template>
  <TotalTime>859</TotalTime>
  <Words>2510</Words>
  <Application>Microsoft Office PowerPoint</Application>
  <PresentationFormat>Widescreen</PresentationFormat>
  <Paragraphs>414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Arial,Sans-Serif</vt:lpstr>
      <vt:lpstr>Calibri</vt:lpstr>
      <vt:lpstr>Courier New</vt:lpstr>
      <vt:lpstr>League Spartan</vt:lpstr>
      <vt:lpstr>Times New Roman</vt:lpstr>
      <vt:lpstr>VIC-Regular</vt:lpstr>
      <vt:lpstr>Wingdings</vt:lpstr>
      <vt:lpstr>BV Theme</vt:lpstr>
      <vt:lpstr>AGRICULTURE VICTORIA</vt:lpstr>
      <vt:lpstr>Partnerships Against Pests Grants Program Round 4</vt:lpstr>
      <vt:lpstr>Acknowledgement of Country</vt:lpstr>
      <vt:lpstr>Housekeeping</vt:lpstr>
      <vt:lpstr>Agenda</vt:lpstr>
      <vt:lpstr>Introduction &amp; Overview of the Partnerships Against Pests Program</vt:lpstr>
      <vt:lpstr>Partnerships Against Pests Program</vt:lpstr>
      <vt:lpstr>Partnerships Against Pests Program</vt:lpstr>
      <vt:lpstr>Grants Funding Streams</vt:lpstr>
      <vt:lpstr>Stream 2 Recipients</vt:lpstr>
      <vt:lpstr>Stream 2 Summary </vt:lpstr>
      <vt:lpstr>Round 3 Funded Project</vt:lpstr>
      <vt:lpstr>Stream 2 Feedback</vt:lpstr>
      <vt:lpstr>Partnerships Against Pests Round 4</vt:lpstr>
      <vt:lpstr>Program Objectives</vt:lpstr>
      <vt:lpstr>Changes for Round 4</vt:lpstr>
      <vt:lpstr>Assessment Criteria and Weighting</vt:lpstr>
      <vt:lpstr>Group Eligibility</vt:lpstr>
      <vt:lpstr>Funding Eligibility</vt:lpstr>
      <vt:lpstr>Partnerships Against Pests Applications and Examples</vt:lpstr>
      <vt:lpstr>Preparing your Application</vt:lpstr>
      <vt:lpstr>Budget Form</vt:lpstr>
      <vt:lpstr>Potential Outputs</vt:lpstr>
      <vt:lpstr>How to Apply</vt:lpstr>
      <vt:lpstr>Funding Distribution</vt:lpstr>
      <vt:lpstr>Learnings from Previous Applicants</vt:lpstr>
      <vt:lpstr>Wrap up</vt:lpstr>
      <vt:lpstr>Questions 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Partnerships Against Pests Grant Program Round 3</dc:title>
  <dc:subject>Your tool for creating a professional presentation</dc:subject>
  <dc:creator>Alex S Pattinson (DEECA)</dc:creator>
  <cp:keywords/>
  <dc:description/>
  <cp:lastModifiedBy>Kirsten L Morrison (DEECA)</cp:lastModifiedBy>
  <cp:revision>8</cp:revision>
  <dcterms:created xsi:type="dcterms:W3CDTF">2024-04-23T04:08:00Z</dcterms:created>
  <dcterms:modified xsi:type="dcterms:W3CDTF">2025-05-27T07:11:47Z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0x010100C2BA3B25D2FD0746A9009CEBFCFBC1A5</vt:lpwstr>
  </property>
  <property fmtid="{D5CDD505-2E9C-101B-9397-08002B2CF9AE}" pid="3" name="DEDJTRBranch">
    <vt:lpwstr/>
  </property>
  <property fmtid="{D5CDD505-2E9C-101B-9397-08002B2CF9AE}" pid="4" name="DEDJTRSection">
    <vt:lpwstr/>
  </property>
  <property fmtid="{D5CDD505-2E9C-101B-9397-08002B2CF9AE}" pid="5" name="DEDJTRGroup">
    <vt:lpwstr/>
  </property>
  <property fmtid="{D5CDD505-2E9C-101B-9397-08002B2CF9AE}" pid="6" name="DEDJTRSecurityClassification">
    <vt:lpwstr/>
  </property>
  <property fmtid="{D5CDD505-2E9C-101B-9397-08002B2CF9AE}" pid="7" name="DEDJTRDivision">
    <vt:lpwstr/>
  </property>
  <property fmtid="{D5CDD505-2E9C-101B-9397-08002B2CF9AE}" pid="8" name="MediaServiceImageTags">
    <vt:lpwstr/>
  </property>
  <property fmtid="{D5CDD505-2E9C-101B-9397-08002B2CF9AE}" pid="9" name="ClassificationContentMarkingFooterLocations">
    <vt:lpwstr>BV Theme:8</vt:lpwstr>
  </property>
  <property fmtid="{D5CDD505-2E9C-101B-9397-08002B2CF9AE}" pid="10" name="ClassificationContentMarkingFooterText">
    <vt:lpwstr>OFFICIAL</vt:lpwstr>
  </property>
  <property fmtid="{D5CDD505-2E9C-101B-9397-08002B2CF9AE}" pid="11" name="_dlc_DocIdItemGuid">
    <vt:lpwstr>a3c166bd-5835-4ccc-8051-f2a1c4b5f704</vt:lpwstr>
  </property>
  <property fmtid="{D5CDD505-2E9C-101B-9397-08002B2CF9AE}" pid="12" name="MSIP_Label_4257e2ab-f512-40e2-9c9a-c64247360765_Enabled">
    <vt:lpwstr>true</vt:lpwstr>
  </property>
  <property fmtid="{D5CDD505-2E9C-101B-9397-08002B2CF9AE}" pid="13" name="MSIP_Label_4257e2ab-f512-40e2-9c9a-c64247360765_SetDate">
    <vt:lpwstr>2024-05-23T03:34:03Z</vt:lpwstr>
  </property>
  <property fmtid="{D5CDD505-2E9C-101B-9397-08002B2CF9AE}" pid="14" name="MSIP_Label_4257e2ab-f512-40e2-9c9a-c64247360765_Method">
    <vt:lpwstr>Privileged</vt:lpwstr>
  </property>
  <property fmtid="{D5CDD505-2E9C-101B-9397-08002B2CF9AE}" pid="15" name="MSIP_Label_4257e2ab-f512-40e2-9c9a-c64247360765_Name">
    <vt:lpwstr>OFFICIAL</vt:lpwstr>
  </property>
  <property fmtid="{D5CDD505-2E9C-101B-9397-08002B2CF9AE}" pid="16" name="MSIP_Label_4257e2ab-f512-40e2-9c9a-c64247360765_SiteId">
    <vt:lpwstr>e8bdd6f7-fc18-4e48-a554-7f547927223b</vt:lpwstr>
  </property>
  <property fmtid="{D5CDD505-2E9C-101B-9397-08002B2CF9AE}" pid="17" name="MSIP_Label_4257e2ab-f512-40e2-9c9a-c64247360765_ActionId">
    <vt:lpwstr>565480ed-2816-49a3-9fc5-99572c4e3eb5</vt:lpwstr>
  </property>
  <property fmtid="{D5CDD505-2E9C-101B-9397-08002B2CF9AE}" pid="18" name="MSIP_Label_4257e2ab-f512-40e2-9c9a-c64247360765_ContentBits">
    <vt:lpwstr>2</vt:lpwstr>
  </property>
  <property fmtid="{D5CDD505-2E9C-101B-9397-08002B2CF9AE}" pid="19" name="_ExtendedDescription">
    <vt:lpwstr/>
  </property>
</Properties>
</file>